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61" r:id="rId2"/>
    <p:sldId id="264" r:id="rId3"/>
    <p:sldId id="265" r:id="rId4"/>
    <p:sldId id="266" r:id="rId5"/>
    <p:sldId id="267" r:id="rId6"/>
    <p:sldId id="285" r:id="rId7"/>
    <p:sldId id="268" r:id="rId8"/>
    <p:sldId id="269" r:id="rId9"/>
    <p:sldId id="270" r:id="rId10"/>
    <p:sldId id="359" r:id="rId11"/>
    <p:sldId id="306" r:id="rId12"/>
    <p:sldId id="303" r:id="rId13"/>
    <p:sldId id="302" r:id="rId14"/>
    <p:sldId id="305" r:id="rId15"/>
    <p:sldId id="360" r:id="rId16"/>
    <p:sldId id="362" r:id="rId17"/>
    <p:sldId id="357" r:id="rId18"/>
    <p:sldId id="313" r:id="rId19"/>
    <p:sldId id="314" r:id="rId20"/>
    <p:sldId id="312" r:id="rId21"/>
    <p:sldId id="315" r:id="rId22"/>
    <p:sldId id="316" r:id="rId23"/>
    <p:sldId id="361" r:id="rId24"/>
    <p:sldId id="311" r:id="rId25"/>
    <p:sldId id="358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8" r:id="rId42"/>
    <p:sldId id="339" r:id="rId43"/>
    <p:sldId id="340" r:id="rId44"/>
    <p:sldId id="354" r:id="rId45"/>
    <p:sldId id="318" r:id="rId46"/>
    <p:sldId id="352" r:id="rId47"/>
    <p:sldId id="35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63" r:id="rId58"/>
    <p:sldId id="355" r:id="rId59"/>
    <p:sldId id="319" r:id="rId60"/>
    <p:sldId id="297" r:id="rId61"/>
    <p:sldId id="356" r:id="rId62"/>
    <p:sldId id="298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C6E20"/>
    <a:srgbClr val="FC6F30"/>
    <a:srgbClr val="FC7C42"/>
    <a:srgbClr val="F08E52"/>
    <a:srgbClr val="EF8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9241" autoAdjust="0"/>
  </p:normalViewPr>
  <p:slideViewPr>
    <p:cSldViewPr>
      <p:cViewPr>
        <p:scale>
          <a:sx n="75" d="100"/>
          <a:sy n="75" d="100"/>
        </p:scale>
        <p:origin x="-1554" y="-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B4F25-7F83-4012-B904-DD7D1DA0E38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A6A3D-97EA-46C4-9DC7-F5E66F6A39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34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테크</a:t>
            </a:r>
            <a:r>
              <a:rPr lang="en-US" altLang="ko-KR" dirty="0" smtClean="0"/>
              <a:t>(Food Tech) </a:t>
            </a:r>
            <a:r>
              <a:rPr lang="ko-KR" altLang="en-US" dirty="0" smtClean="0"/>
              <a:t>식품</a:t>
            </a:r>
            <a:r>
              <a:rPr lang="en-US" altLang="ko-KR" dirty="0" smtClean="0"/>
              <a:t>(Food)</a:t>
            </a:r>
            <a:r>
              <a:rPr lang="ko-KR" altLang="en-US" dirty="0" smtClean="0"/>
              <a:t>과 기술</a:t>
            </a:r>
            <a:r>
              <a:rPr lang="en-US" altLang="ko-KR" dirty="0" smtClean="0"/>
              <a:t>(Technology)</a:t>
            </a:r>
            <a:r>
              <a:rPr lang="ko-KR" altLang="en-US" dirty="0" smtClean="0"/>
              <a:t>의 합성어로 </a:t>
            </a:r>
            <a:endParaRPr lang="en-US" altLang="ko-KR" dirty="0" smtClean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활용한 음식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배달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및 음식 </a:t>
            </a:r>
            <a:r>
              <a:rPr lang="ko-KR" altLang="en-US" dirty="0" err="1" smtClean="0"/>
              <a:t>선주문</a:t>
            </a:r>
            <a:r>
              <a:rPr lang="ko-KR" altLang="en-US" dirty="0" smtClean="0"/>
              <a:t> 후 매장에서 픽업하는 서비스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레서피</a:t>
            </a:r>
            <a:r>
              <a:rPr lang="ko-KR" altLang="en-US" dirty="0" smtClean="0"/>
              <a:t> 공유 및 주변 식당 자동 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 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식재료</a:t>
            </a:r>
            <a:r>
              <a:rPr lang="ko-KR" altLang="en-US" dirty="0" smtClean="0"/>
              <a:t> 및 요리할 수 </a:t>
            </a:r>
            <a:r>
              <a:rPr lang="ko-KR" altLang="en-US" dirty="0" err="1" smtClean="0"/>
              <a:t>밀키트</a:t>
            </a:r>
            <a:r>
              <a:rPr lang="en-US" altLang="ko-KR" dirty="0" smtClean="0"/>
              <a:t>(meal-kit) </a:t>
            </a:r>
            <a:r>
              <a:rPr lang="ko-KR" altLang="en-US" dirty="0" smtClean="0"/>
              <a:t>배달 서비스 등을 모두 포함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A6A3D-97EA-46C4-9DC7-F5E66F6A398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A6A3D-97EA-46C4-9DC7-F5E66F6A398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테크</a:t>
            </a:r>
            <a:r>
              <a:rPr lang="en-US" altLang="ko-KR" dirty="0" smtClean="0"/>
              <a:t>(Food Tech) </a:t>
            </a:r>
            <a:r>
              <a:rPr lang="ko-KR" altLang="en-US" dirty="0" smtClean="0"/>
              <a:t>식품</a:t>
            </a:r>
            <a:r>
              <a:rPr lang="en-US" altLang="ko-KR" dirty="0" smtClean="0"/>
              <a:t>(Food)</a:t>
            </a:r>
            <a:r>
              <a:rPr lang="ko-KR" altLang="en-US" dirty="0" smtClean="0"/>
              <a:t>과 기술</a:t>
            </a:r>
            <a:r>
              <a:rPr lang="en-US" altLang="ko-KR" dirty="0" smtClean="0"/>
              <a:t>(Technology)</a:t>
            </a:r>
            <a:r>
              <a:rPr lang="ko-KR" altLang="en-US" dirty="0" smtClean="0"/>
              <a:t>의 합성어로 </a:t>
            </a:r>
            <a:endParaRPr lang="en-US" altLang="ko-KR" dirty="0" smtClean="0"/>
          </a:p>
          <a:p>
            <a:r>
              <a:rPr lang="ko-KR" altLang="en-US" dirty="0" smtClean="0"/>
              <a:t>식품산업과 정보통신기술이 접목된 분 야를 의미하며 주로 인터넷 또는 </a:t>
            </a:r>
            <a:endParaRPr lang="en-US" altLang="ko-KR" dirty="0" smtClean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활용한 음식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배달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및 음식 </a:t>
            </a:r>
            <a:r>
              <a:rPr lang="ko-KR" altLang="en-US" dirty="0" err="1" smtClean="0"/>
              <a:t>선주문</a:t>
            </a:r>
            <a:r>
              <a:rPr lang="ko-KR" altLang="en-US" dirty="0" smtClean="0"/>
              <a:t> 후 매장에서 픽업하는 서비스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레서피</a:t>
            </a:r>
            <a:r>
              <a:rPr lang="ko-KR" altLang="en-US" dirty="0" smtClean="0"/>
              <a:t> 공유 및 주변 식당 자동 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 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식재료</a:t>
            </a:r>
            <a:r>
              <a:rPr lang="ko-KR" altLang="en-US" dirty="0" smtClean="0"/>
              <a:t> 및 요리할 수 </a:t>
            </a:r>
            <a:r>
              <a:rPr lang="ko-KR" altLang="en-US" dirty="0" err="1" smtClean="0"/>
              <a:t>밀키트</a:t>
            </a:r>
            <a:r>
              <a:rPr lang="en-US" altLang="ko-KR" dirty="0" smtClean="0"/>
              <a:t>(meal-kit) </a:t>
            </a:r>
            <a:r>
              <a:rPr lang="ko-KR" altLang="en-US" dirty="0" smtClean="0"/>
              <a:t>배달 서비스 등을 모두 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A6A3D-97EA-46C4-9DC7-F5E66F6A398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테크</a:t>
            </a:r>
            <a:r>
              <a:rPr lang="en-US" altLang="ko-KR" dirty="0" smtClean="0"/>
              <a:t>(Food Tech) </a:t>
            </a:r>
            <a:r>
              <a:rPr lang="ko-KR" altLang="en-US" dirty="0" smtClean="0"/>
              <a:t>식품</a:t>
            </a:r>
            <a:r>
              <a:rPr lang="en-US" altLang="ko-KR" dirty="0" smtClean="0"/>
              <a:t>(Food)</a:t>
            </a:r>
            <a:r>
              <a:rPr lang="ko-KR" altLang="en-US" dirty="0" smtClean="0"/>
              <a:t>과 기술</a:t>
            </a:r>
            <a:r>
              <a:rPr lang="en-US" altLang="ko-KR" dirty="0" smtClean="0"/>
              <a:t>(Technology)</a:t>
            </a:r>
            <a:r>
              <a:rPr lang="ko-KR" altLang="en-US" dirty="0" smtClean="0"/>
              <a:t>의 합성어로 </a:t>
            </a:r>
            <a:endParaRPr lang="en-US" altLang="ko-KR" dirty="0" smtClean="0"/>
          </a:p>
          <a:p>
            <a:r>
              <a:rPr lang="ko-KR" altLang="en-US" dirty="0" smtClean="0"/>
              <a:t>식품산업과 정보통신기술이 접목된 분 야를 의미하며 주로 인터넷 또는 </a:t>
            </a:r>
            <a:endParaRPr lang="en-US" altLang="ko-KR" dirty="0" smtClean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활용한 음식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배달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및 음식 </a:t>
            </a:r>
            <a:r>
              <a:rPr lang="ko-KR" altLang="en-US" dirty="0" err="1" smtClean="0"/>
              <a:t>선주문</a:t>
            </a:r>
            <a:r>
              <a:rPr lang="ko-KR" altLang="en-US" dirty="0" smtClean="0"/>
              <a:t> 후 매장에서 픽업하는 서비스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레서피</a:t>
            </a:r>
            <a:r>
              <a:rPr lang="ko-KR" altLang="en-US" dirty="0" smtClean="0"/>
              <a:t> 공유 및 주변 식당 자동 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 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식재료</a:t>
            </a:r>
            <a:r>
              <a:rPr lang="ko-KR" altLang="en-US" dirty="0" smtClean="0"/>
              <a:t> 및 요리할 수 </a:t>
            </a:r>
            <a:r>
              <a:rPr lang="ko-KR" altLang="en-US" dirty="0" err="1" smtClean="0"/>
              <a:t>밀키트</a:t>
            </a:r>
            <a:r>
              <a:rPr lang="en-US" altLang="ko-KR" dirty="0" smtClean="0"/>
              <a:t>(meal-kit) </a:t>
            </a:r>
            <a:r>
              <a:rPr lang="ko-KR" altLang="en-US" dirty="0" smtClean="0"/>
              <a:t>배달 서비스 등을 모두 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A6A3D-97EA-46C4-9DC7-F5E66F6A398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테크</a:t>
            </a:r>
            <a:r>
              <a:rPr lang="en-US" altLang="ko-KR" dirty="0" smtClean="0"/>
              <a:t>(Food Tech) </a:t>
            </a:r>
            <a:r>
              <a:rPr lang="ko-KR" altLang="en-US" dirty="0" smtClean="0"/>
              <a:t>식품</a:t>
            </a:r>
            <a:r>
              <a:rPr lang="en-US" altLang="ko-KR" dirty="0" smtClean="0"/>
              <a:t>(Food)</a:t>
            </a:r>
            <a:r>
              <a:rPr lang="ko-KR" altLang="en-US" dirty="0" smtClean="0"/>
              <a:t>과 기술</a:t>
            </a:r>
            <a:r>
              <a:rPr lang="en-US" altLang="ko-KR" dirty="0" smtClean="0"/>
              <a:t>(Technology)</a:t>
            </a:r>
            <a:r>
              <a:rPr lang="ko-KR" altLang="en-US" dirty="0" smtClean="0"/>
              <a:t>의 합성어로 </a:t>
            </a:r>
            <a:endParaRPr lang="en-US" altLang="ko-KR" dirty="0" smtClean="0"/>
          </a:p>
          <a:p>
            <a:r>
              <a:rPr lang="ko-KR" altLang="en-US" dirty="0" smtClean="0"/>
              <a:t>식품산업과 정보통신기술이 접목된 분 야를 의미하며 주로 인터넷 또는 </a:t>
            </a:r>
            <a:endParaRPr lang="en-US" altLang="ko-KR" dirty="0" smtClean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활용한 음식 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배달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및 음식 </a:t>
            </a:r>
            <a:r>
              <a:rPr lang="ko-KR" altLang="en-US" dirty="0" err="1" smtClean="0"/>
              <a:t>선주문</a:t>
            </a:r>
            <a:r>
              <a:rPr lang="ko-KR" altLang="en-US" dirty="0" smtClean="0"/>
              <a:t> 후 매장에서 픽업하는 서비스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레서피</a:t>
            </a:r>
            <a:r>
              <a:rPr lang="ko-KR" altLang="en-US" dirty="0" smtClean="0"/>
              <a:t> 공유 및 주변 식당 자동 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 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식재료</a:t>
            </a:r>
            <a:r>
              <a:rPr lang="ko-KR" altLang="en-US" dirty="0" smtClean="0"/>
              <a:t> 및 요리할 수 </a:t>
            </a:r>
            <a:r>
              <a:rPr lang="ko-KR" altLang="en-US" dirty="0" err="1" smtClean="0"/>
              <a:t>밀키트</a:t>
            </a:r>
            <a:r>
              <a:rPr lang="en-US" altLang="ko-KR" dirty="0" smtClean="0"/>
              <a:t>(meal-kit) </a:t>
            </a:r>
            <a:r>
              <a:rPr lang="ko-KR" altLang="en-US" dirty="0" smtClean="0"/>
              <a:t>배달 서비스 등을 모두 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A6A3D-97EA-46C4-9DC7-F5E66F6A398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BEA55-CB99-4547-BC20-854E38314D3C}" type="datetimeFigureOut">
              <a:rPr lang="ko-KR" altLang="en-US" smtClean="0"/>
              <a:pPr/>
              <a:t>2016-06-15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CC33-C12A-4AA8-85A6-3959814372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OSTA\Desktop\캡처1.PNG"/>
          <p:cNvPicPr>
            <a:picLocks noChangeAspect="1" noChangeArrowheads="1"/>
          </p:cNvPicPr>
          <p:nvPr/>
        </p:nvPicPr>
        <p:blipFill>
          <a:blip r:embed="rId2" cstate="print"/>
          <a:srcRect l="8521" t="1910" r="9900"/>
          <a:stretch>
            <a:fillRect/>
          </a:stretch>
        </p:blipFill>
        <p:spPr bwMode="auto">
          <a:xfrm>
            <a:off x="-1016" y="3429000"/>
            <a:ext cx="9145016" cy="3573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479704" y="6021288"/>
            <a:ext cx="266429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이현수 권민경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김덕현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김지영 배지현 정지훈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123728" y="72008"/>
            <a:ext cx="4608512" cy="4077072"/>
            <a:chOff x="2072532" y="-6572"/>
            <a:chExt cx="5091756" cy="4659708"/>
          </a:xfrm>
        </p:grpSpPr>
        <p:pic>
          <p:nvPicPr>
            <p:cNvPr id="205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-58000"/>
            </a:blip>
            <a:srcRect/>
            <a:stretch>
              <a:fillRect/>
            </a:stretch>
          </p:blipFill>
          <p:spPr bwMode="auto">
            <a:xfrm>
              <a:off x="2072532" y="-6572"/>
              <a:ext cx="5091756" cy="4659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3526046" y="1772816"/>
              <a:ext cx="2683538" cy="738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sz="3600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8144" y="616530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4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조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4" name="그룹 27"/>
          <p:cNvGrpSpPr/>
          <p:nvPr/>
        </p:nvGrpSpPr>
        <p:grpSpPr>
          <a:xfrm>
            <a:off x="2195736" y="2348880"/>
            <a:ext cx="4896544" cy="3542355"/>
            <a:chOff x="1763688" y="2060848"/>
            <a:chExt cx="6552728" cy="4622475"/>
          </a:xfrm>
        </p:grpSpPr>
        <p:pic>
          <p:nvPicPr>
            <p:cNvPr id="1029" name="Picture 5" descr="C:\Users\KOSTA\Desktop\1-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2060848"/>
              <a:ext cx="5282828" cy="4622475"/>
            </a:xfrm>
            <a:prstGeom prst="rect">
              <a:avLst/>
            </a:prstGeom>
            <a:noFill/>
          </p:spPr>
        </p:pic>
        <p:pic>
          <p:nvPicPr>
            <p:cNvPr id="1026" name="Picture 2" descr="C:\Users\KOSTA\Desktop\1-4.PNG"/>
            <p:cNvPicPr>
              <a:picLocks noChangeAspect="1" noChangeArrowheads="1"/>
            </p:cNvPicPr>
            <p:nvPr/>
          </p:nvPicPr>
          <p:blipFill>
            <a:blip r:embed="rId4" cstate="print"/>
            <a:srcRect l="8526" r="7638" b="-11765"/>
            <a:stretch>
              <a:fillRect/>
            </a:stretch>
          </p:blipFill>
          <p:spPr bwMode="auto">
            <a:xfrm>
              <a:off x="4067944" y="3284984"/>
              <a:ext cx="4248472" cy="3168352"/>
            </a:xfrm>
            <a:prstGeom prst="rect">
              <a:avLst/>
            </a:prstGeom>
            <a:noFill/>
          </p:spPr>
        </p:pic>
      </p:grpSp>
      <p:pic>
        <p:nvPicPr>
          <p:cNvPr id="1028" name="Picture 4" descr="C:\Users\KOSTA\Desktop\1-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916832"/>
            <a:ext cx="5400600" cy="432048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6" y="2756816"/>
            <a:ext cx="1178396" cy="211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3068960"/>
            <a:ext cx="6115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작업환경 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작업방식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23728" y="548680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작업환경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204864"/>
            <a:ext cx="2677491" cy="91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204864"/>
            <a:ext cx="277803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5085184"/>
            <a:ext cx="2880320" cy="100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3573016"/>
            <a:ext cx="28083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3573017"/>
            <a:ext cx="296227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5085184"/>
            <a:ext cx="28803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844824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18830"/>
              </p:ext>
            </p:extLst>
          </p:nvPr>
        </p:nvGraphicFramePr>
        <p:xfrm>
          <a:off x="395536" y="2060848"/>
          <a:ext cx="8415975" cy="400052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057862"/>
                <a:gridCol w="1071570"/>
                <a:gridCol w="1085278"/>
                <a:gridCol w="1071570"/>
                <a:gridCol w="1071570"/>
                <a:gridCol w="1057862"/>
                <a:gridCol w="1000132"/>
                <a:gridCol w="1000131"/>
              </a:tblGrid>
              <a:tr h="25410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알파상태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배열하기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 err="1">
                          <a:effectLst/>
                        </a:rPr>
                        <a:t>마일스톤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</a:t>
                      </a:r>
                      <a:r>
                        <a:rPr lang="ko-KR" sz="900" kern="100" spc="-100" dirty="0">
                          <a:effectLst/>
                        </a:rPr>
                        <a:t>정하기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Customer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Solution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Endeavour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spc="-100" dirty="0">
                          <a:effectLst/>
                        </a:rPr>
                        <a:t>이해관계자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기회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요구사항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spc="-100" dirty="0">
                          <a:effectLst/>
                        </a:rPr>
                        <a:t>소프트웨어</a:t>
                      </a:r>
                      <a:r>
                        <a:rPr lang="ko-KR" sz="900" b="1" kern="100" dirty="0">
                          <a:effectLst/>
                        </a:rPr>
                        <a:t>시스템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팀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작업방식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작업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176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발주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86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요구사항 정의 및 </a:t>
                      </a:r>
                      <a:endParaRPr lang="en-US" altLang="ko-KR" sz="1000" kern="100" dirty="0" smtClean="0"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86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구현 및 단위테스트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772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목표 달성 점검 및 종료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7" name="모서리가 둥근 직사각형 96"/>
          <p:cNvSpPr/>
          <p:nvPr/>
        </p:nvSpPr>
        <p:spPr>
          <a:xfrm>
            <a:off x="1548069" y="270379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식별</a:t>
            </a:r>
            <a:endParaRPr lang="ko-KR" altLang="en-US" sz="800" b="1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1548069" y="298954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대표선출</a:t>
            </a:r>
            <a:endParaRPr lang="ko-KR" altLang="en-US" sz="800" b="1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548069" y="477549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기준합의</a:t>
            </a:r>
            <a:endParaRPr lang="ko-KR" altLang="en-US" sz="800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48069" y="3275294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 참여</a:t>
            </a:r>
            <a:endParaRPr lang="ko-KR" altLang="en-US" sz="800" b="1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548069" y="5432114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합의</a:t>
            </a:r>
            <a:endParaRPr lang="ko-KR" altLang="en-US" sz="800" b="1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619639" y="2703790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기회 식별</a:t>
            </a:r>
            <a:endParaRPr lang="ko-KR" altLang="en-US" sz="800" b="1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619639" y="298954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필요성 확인</a:t>
            </a:r>
            <a:endParaRPr lang="ko-KR" altLang="en-US" sz="800" b="1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619639" y="3275294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솔루션가치확인</a:t>
            </a:r>
            <a:endParaRPr lang="ko-KR" altLang="en-US" sz="800" b="1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619639" y="3919946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타당성 검증</a:t>
            </a:r>
            <a:endParaRPr lang="ko-KR" altLang="en-US" sz="800" b="1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619639" y="4784042"/>
            <a:ext cx="928694" cy="21431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개발</a:t>
            </a:r>
            <a:endParaRPr lang="ko-KR" altLang="en-US" sz="800" b="1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691209" y="2703790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개념정의</a:t>
            </a:r>
            <a:endParaRPr lang="ko-KR" altLang="en-US" sz="800" b="1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691209" y="2989542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범위정의</a:t>
            </a:r>
            <a:endParaRPr lang="ko-KR" altLang="en-US" sz="800" b="1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691209" y="3919946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요건정의</a:t>
            </a:r>
            <a:endParaRPr lang="ko-KR" altLang="en-US" sz="800" b="1" dirty="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691209" y="4205698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합의</a:t>
            </a:r>
            <a:endParaRPr lang="ko-KR" altLang="en-US" sz="800" b="1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691209" y="5432114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니즈충족</a:t>
            </a:r>
            <a:endParaRPr lang="ko-KR" altLang="en-US" sz="800" b="1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762779" y="2703790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아키텍처 선정</a:t>
            </a:r>
            <a:endParaRPr lang="ko-KR" altLang="en-US" sz="800" b="1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762779" y="4775492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아키텍처 검증</a:t>
            </a:r>
            <a:endParaRPr lang="ko-KR" altLang="en-US" sz="800" b="1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691209" y="4784042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구현</a:t>
            </a:r>
            <a:endParaRPr lang="ko-KR" altLang="en-US" sz="800" b="1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762779" y="5432114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사용가능</a:t>
            </a:r>
            <a:endParaRPr lang="ko-KR" altLang="en-US" sz="800" b="1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762779" y="5717866"/>
            <a:ext cx="928694" cy="214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배포준비</a:t>
            </a:r>
            <a:endParaRPr lang="ko-KR" altLang="en-US" sz="800" b="1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834349" y="270379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팀요건</a:t>
            </a:r>
            <a:r>
              <a:rPr lang="ko-KR" altLang="en-US" sz="800" b="1" dirty="0" smtClean="0"/>
              <a:t> 정의</a:t>
            </a:r>
            <a:endParaRPr lang="ko-KR" altLang="en-US" sz="800" b="1" dirty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834349" y="298954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구성</a:t>
            </a:r>
            <a:endParaRPr lang="ko-KR" altLang="en-US" sz="800" b="1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834349" y="47754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빌딩</a:t>
            </a:r>
            <a:endParaRPr lang="ko-KR" altLang="en-US" sz="800" b="1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5834349" y="543211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팀해산</a:t>
            </a:r>
            <a:endParaRPr lang="ko-KR" altLang="en-US" sz="800" b="1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834482" y="270379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원칙수립</a:t>
            </a:r>
            <a:endParaRPr lang="ko-KR" altLang="en-US" sz="800" b="1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834482" y="3919946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작업방식확정</a:t>
            </a:r>
            <a:endParaRPr lang="ko-KR" altLang="en-US" sz="800" b="1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834482" y="4279986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시범적용</a:t>
            </a:r>
            <a:endParaRPr lang="ko-KR" altLang="en-US" sz="800" b="1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834482" y="47754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전체적용</a:t>
            </a:r>
            <a:endParaRPr lang="ko-KR" altLang="en-US" sz="800" b="1" dirty="0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853862" y="543211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작업방식화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 내제화</a:t>
            </a:r>
            <a:endParaRPr lang="ko-KR" altLang="en-US" sz="800" b="1" dirty="0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834614" y="2703790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과업확정</a:t>
            </a:r>
            <a:endParaRPr lang="ko-KR" altLang="en-US" sz="800" b="1" dirty="0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834614" y="298954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사전준비</a:t>
            </a:r>
            <a:endParaRPr lang="ko-KR" altLang="en-US" sz="800" b="1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834614" y="3918236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작업시작</a:t>
            </a:r>
            <a:endParaRPr lang="ko-KR" altLang="en-US" sz="800" b="1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834614" y="4775492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작업진행</a:t>
            </a:r>
            <a:endParaRPr lang="ko-KR" altLang="en-US" sz="800" b="1" dirty="0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7834614" y="543211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목표달성</a:t>
            </a:r>
            <a:endParaRPr lang="ko-KR" altLang="en-US" sz="800" b="1" dirty="0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834614" y="5720146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작업종료</a:t>
            </a:r>
            <a:endParaRPr lang="ko-KR" altLang="en-US" sz="800" b="1" dirty="0"/>
          </a:p>
        </p:txBody>
      </p:sp>
      <p:sp>
        <p:nvSpPr>
          <p:cNvPr id="132" name="오른쪽으로 구부러진 화살표 131"/>
          <p:cNvSpPr/>
          <p:nvPr/>
        </p:nvSpPr>
        <p:spPr>
          <a:xfrm>
            <a:off x="229126" y="4712036"/>
            <a:ext cx="298075" cy="4953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왼쪽으로 구부러진 화살표 132"/>
          <p:cNvSpPr/>
          <p:nvPr/>
        </p:nvSpPr>
        <p:spPr>
          <a:xfrm flipV="1">
            <a:off x="1309246" y="4712034"/>
            <a:ext cx="203675" cy="5355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834349" y="5072074"/>
            <a:ext cx="928694" cy="21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작업수행</a:t>
            </a:r>
            <a:endParaRPr lang="ko-KR" altLang="en-US" sz="8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2123728" y="548680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작업방식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Essence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187624" y="141277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Step1.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844824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2123728" y="548680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작업방식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– Essence(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187624" y="141277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Step2.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</a:t>
            </a:r>
            <a:r>
              <a:rPr lang="ko-KR" altLang="en-US" dirty="0" smtClean="0"/>
              <a:t>단계별 </a:t>
            </a:r>
            <a:r>
              <a:rPr lang="ko-KR" altLang="en-US" dirty="0" smtClean="0"/>
              <a:t>수행계획 수립</a:t>
            </a:r>
            <a:endParaRPr lang="ko-KR" altLang="en-US" dirty="0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29044"/>
              </p:ext>
            </p:extLst>
          </p:nvPr>
        </p:nvGraphicFramePr>
        <p:xfrm>
          <a:off x="323528" y="2132856"/>
          <a:ext cx="8568952" cy="388843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512168"/>
                <a:gridCol w="7056784"/>
              </a:tblGrid>
              <a:tr h="275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spc="-150" dirty="0" err="1">
                          <a:effectLst/>
                        </a:rPr>
                        <a:t>마일스톤</a:t>
                      </a:r>
                      <a:r>
                        <a:rPr lang="en-US" sz="1100" kern="100" spc="-150" dirty="0">
                          <a:effectLst/>
                        </a:rPr>
                        <a:t>(</a:t>
                      </a:r>
                      <a:r>
                        <a:rPr lang="ko-KR" sz="1100" kern="100" spc="-150" dirty="0">
                          <a:effectLst/>
                        </a:rPr>
                        <a:t>단계</a:t>
                      </a:r>
                      <a:r>
                        <a:rPr lang="en-US" sz="1100" kern="100" spc="-15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세부 설명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활동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기법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134751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발주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사업제안서 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주제선정 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주제 타당성 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벤치마킹 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장단점 파악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))</a:t>
                      </a: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baseline="0" dirty="0" smtClean="0">
                          <a:effectLst/>
                          <a:latin typeface="+mn-ea"/>
                          <a:ea typeface="+mn-ea"/>
                        </a:rPr>
                        <a:t>비즈니스 모델선정</a:t>
                      </a:r>
                      <a:endParaRPr lang="en-US" altLang="ko-KR" sz="12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</a:rPr>
                        <a:t>팀 조직도 및 업무분장</a:t>
                      </a:r>
                      <a:endParaRPr lang="en-US" altLang="ko-KR" sz="12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altLang="ko-KR" sz="1200" kern="10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2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정의 및 설계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스토리 보드 </a:t>
                      </a:r>
                      <a:endParaRPr lang="en-US" altLang="ko-KR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객체 모델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200" kern="10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시퀀스모델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(sequence-diagram)</a:t>
                      </a:r>
                      <a:endParaRPr lang="ko-KR" altLang="ko-KR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0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구현 및 단위테스트</a:t>
                      </a:r>
                      <a:endParaRPr lang="ko-KR" alt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</a:t>
                      </a: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공정관리</a:t>
                      </a:r>
                      <a:endParaRPr lang="en-US" altLang="ko-KR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ko-KR" altLang="en-US" sz="12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단위테스트</a:t>
                      </a:r>
                      <a:endParaRPr lang="ko-KR" altLang="ko-KR" sz="120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0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ea"/>
                          <a:ea typeface="+mn-ea"/>
                        </a:rPr>
                        <a:t>목표 달성 점검 및 종료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kern="100" baseline="0" dirty="0" err="1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마일스톤</a:t>
                      </a:r>
                      <a:r>
                        <a:rPr lang="en-US" altLang="ko-KR" sz="1200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단계</a:t>
                      </a:r>
                      <a:r>
                        <a:rPr lang="en-US" altLang="ko-KR" sz="1200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말 평가</a:t>
                      </a:r>
                      <a:endParaRPr lang="en-US" altLang="ko-KR" sz="1200" kern="100" baseline="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28600" marR="0" indent="-22860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점검 및 고찰</a:t>
                      </a:r>
                      <a:endParaRPr lang="en-US" altLang="ko-KR" sz="1200" kern="100" dirty="0" smtClean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844824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2123728" y="548680"/>
            <a:ext cx="4171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작업방식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– Essence(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206"/>
              </p:ext>
            </p:extLst>
          </p:nvPr>
        </p:nvGraphicFramePr>
        <p:xfrm>
          <a:off x="272481" y="1524900"/>
          <a:ext cx="8475983" cy="5008830"/>
        </p:xfrm>
        <a:graphic>
          <a:graphicData uri="http://schemas.openxmlformats.org/drawingml/2006/table">
            <a:tbl>
              <a:tblPr/>
              <a:tblGrid>
                <a:gridCol w="717198"/>
                <a:gridCol w="977998"/>
                <a:gridCol w="651999"/>
                <a:gridCol w="3781593"/>
                <a:gridCol w="1369197"/>
                <a:gridCol w="977998"/>
              </a:tblGrid>
              <a:tr h="3759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작업시기</a:t>
                      </a:r>
                    </a:p>
                  </a:txBody>
                  <a:tcPr marL="72000" marR="72000" marT="721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작업 내용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소요 시간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상세 내용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산출물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비고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8897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시작 시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비즈니스 모델 선정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별도진행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프로젝트의 주제 선정 및 해당 주제에 대한 전략 등 도출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기존에 프로젝트 수행하던 방식대로 진행하되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산출물은 비즈니스 모델 캔버스로 작성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비즈니스 모델 캔버스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정의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선정한 프로젝트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개발에 적합한 프로젝트 일정 및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마일스톤을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정의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명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마일스톡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목표 이미지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향후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진행할 프로젝트에 대해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정의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목표 정하기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마일스톤에서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수행할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액티비티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정의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 알파의 상태를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매핑해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보기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마일스톤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정의서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각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진입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액티비티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재정의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(n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번 수행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시간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해당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진행할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액티비티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산출물 리뷰 및 변경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필요 시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재정의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마일스톤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정의서 수정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각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종료</a:t>
                      </a:r>
                    </a:p>
                  </a:txBody>
                  <a:tcPr marL="72000" marR="72000" marT="721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Health Check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시간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Project Health Check 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Health Check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 부족한 영역에 대한 복구 방안 수립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Health Check Report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제공하는 엑셀 파일 이용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매번 동일인 체크 필요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종료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</a:t>
                      </a:r>
                    </a:p>
                  </a:txBody>
                  <a:tcPr marL="72000" marR="72000" marT="721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회고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시간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전체 프로젝트 진행 관련한 잘된 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부족한 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Lessons Learned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프로젝트 수행 시행착오를 반영한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마일스톤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재정의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Lessons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Learned</a:t>
                      </a:r>
                    </a:p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마일스톤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정의서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　</a:t>
                      </a:r>
                    </a:p>
                  </a:txBody>
                  <a:tcPr marL="72000" marR="72000" marT="7211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882047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23728" y="548680"/>
            <a:ext cx="299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3) Milestone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일정표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1640" y="2708920"/>
            <a:ext cx="66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단계별 진행사항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&lt;1~4&gt;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3861048"/>
            <a:ext cx="6552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Milestone 1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발주</a:t>
            </a:r>
            <a:endParaRPr lang="en-US" altLang="ko-KR" sz="2400" b="1" dirty="0" smtClean="0">
              <a:solidFill>
                <a:schemeClr val="accent6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2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 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요구사항 정의 및 설계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3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구현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단위테스트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4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목표달성 점검 및 종료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27584" y="1916832"/>
            <a:ext cx="7416824" cy="4680520"/>
            <a:chOff x="827584" y="1772816"/>
            <a:chExt cx="7416824" cy="468052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27584" y="1772816"/>
              <a:ext cx="7416824" cy="4680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916832"/>
              <a:ext cx="7200800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O2O 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배달서비스는 </a:t>
              </a:r>
              <a:r>
                <a:rPr lang="ko-KR" altLang="en-US" sz="1400" dirty="0" smtClean="0"/>
                <a:t>의식주 중 </a:t>
              </a:r>
              <a:r>
                <a:rPr lang="ko-KR" altLang="en-US" sz="1400" dirty="0" err="1" smtClean="0">
                  <a:solidFill>
                    <a:srgbClr val="0070C0"/>
                  </a:solidFill>
                </a:rPr>
                <a:t>음식업쪽</a:t>
              </a:r>
              <a:r>
                <a:rPr lang="ko-KR" altLang="en-US" sz="1400" dirty="0" err="1" smtClean="0"/>
                <a:t>에서</a:t>
              </a:r>
              <a:r>
                <a:rPr lang="ko-KR" altLang="en-US" sz="1400" dirty="0"/>
                <a:t> </a:t>
              </a:r>
              <a:r>
                <a:rPr lang="ko-KR" altLang="en-US" sz="1400" dirty="0" smtClean="0"/>
                <a:t>편리함</a:t>
              </a:r>
              <a:r>
                <a:rPr lang="en-US" altLang="ko-KR" sz="1400" dirty="0" smtClean="0"/>
                <a:t>’</a:t>
              </a:r>
              <a:r>
                <a:rPr lang="ko-KR" altLang="en-US" sz="1400" dirty="0" smtClean="0"/>
                <a:t>을 </a:t>
              </a:r>
              <a:r>
                <a:rPr lang="ko-KR" altLang="en-US" sz="1400" dirty="0" smtClean="0"/>
                <a:t>추구하는 </a:t>
              </a:r>
              <a:endParaRPr lang="en-US" altLang="ko-KR" sz="1400" dirty="0" smtClean="0"/>
            </a:p>
            <a:p>
              <a:pPr algn="ctr"/>
              <a:r>
                <a:rPr lang="ko-KR" altLang="en-US" sz="1400" dirty="0" smtClean="0"/>
                <a:t>다양한 </a:t>
              </a:r>
              <a:r>
                <a:rPr lang="ko-KR" altLang="en-US" sz="1400" dirty="0" smtClean="0"/>
                <a:t>소비자의 성향에 맞춰 가장 빠르게 </a:t>
              </a:r>
              <a:r>
                <a:rPr lang="ko-KR" altLang="en-US" sz="1400" dirty="0" smtClean="0"/>
                <a:t> </a:t>
              </a:r>
              <a:r>
                <a:rPr lang="ko-KR" altLang="en-US" sz="1400" dirty="0" smtClean="0"/>
                <a:t>발전</a:t>
              </a:r>
              <a:endParaRPr lang="ko-KR" altLang="en-US" sz="1400" dirty="0"/>
            </a:p>
          </p:txBody>
        </p:sp>
        <p:pic>
          <p:nvPicPr>
            <p:cNvPr id="1026" name="Picture 2" descr="C:\Users\KOSTA\Desktop\1-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2636912"/>
              <a:ext cx="5402105" cy="2592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547664" y="5445224"/>
              <a:ext cx="6048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O2O </a:t>
              </a:r>
              <a:r>
                <a:rPr lang="ko-KR" altLang="en-US" sz="1400" b="1" dirty="0" smtClean="0"/>
                <a:t>서비스를 </a:t>
              </a:r>
              <a:r>
                <a:rPr lang="ko-KR" altLang="en-US" sz="1400" dirty="0" smtClean="0"/>
                <a:t>원하는 </a:t>
              </a:r>
              <a:r>
                <a:rPr lang="ko-KR" altLang="en-US" sz="1400" dirty="0" smtClean="0">
                  <a:solidFill>
                    <a:srgbClr val="0070C0"/>
                  </a:solidFill>
                </a:rPr>
                <a:t>소비자의 </a:t>
              </a:r>
              <a:r>
                <a:rPr lang="ko-KR" altLang="en-US" sz="1400" dirty="0" err="1" smtClean="0">
                  <a:solidFill>
                    <a:srgbClr val="0070C0"/>
                  </a:solidFill>
                </a:rPr>
                <a:t>니즈</a:t>
              </a:r>
              <a:r>
                <a:rPr lang="ko-KR" altLang="en-US" sz="1400" dirty="0" smtClean="0">
                  <a:solidFill>
                    <a:srgbClr val="0070C0"/>
                  </a:solidFill>
                </a:rPr>
                <a:t> 및 투자자의 </a:t>
              </a:r>
              <a:r>
                <a:rPr lang="ko-KR" altLang="en-US" sz="1400" dirty="0" smtClean="0">
                  <a:solidFill>
                    <a:srgbClr val="0070C0"/>
                  </a:solidFill>
                </a:rPr>
                <a:t>관심의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증가로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IT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및 신기술 적용</a:t>
              </a:r>
              <a:r>
                <a:rPr lang="ko-KR" altLang="en-US" sz="1400" dirty="0" smtClean="0"/>
                <a:t>이 활발히 이루어짐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123728" y="54868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사업제안서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424581" y="1044476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</a:rPr>
              <a:t>사업 </a:t>
            </a:r>
            <a:r>
              <a:rPr kumimoji="0" lang="ko-KR" altLang="en-US" b="1" dirty="0">
                <a:latin typeface="맑은 고딕" pitchFamily="50" charset="-127"/>
              </a:rPr>
              <a:t>추진 </a:t>
            </a:r>
            <a:r>
              <a:rPr kumimoji="0" lang="ko-KR" altLang="en-US" b="1" dirty="0" smtClean="0">
                <a:latin typeface="맑은 고딕" pitchFamily="50" charset="-127"/>
              </a:rPr>
              <a:t>배경</a:t>
            </a:r>
            <a:endParaRPr kumimoji="0" lang="en-US" altLang="ko-KR" sz="1600" b="1" dirty="0">
              <a:latin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4581" y="1412776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1)  O2O </a:t>
            </a:r>
            <a:r>
              <a:rPr lang="ko-KR" altLang="en-US" b="1" dirty="0" smtClean="0"/>
              <a:t>먹거리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음식 및 </a:t>
            </a:r>
            <a:r>
              <a:rPr lang="ko-KR" altLang="en-US" b="1" dirty="0" err="1" smtClean="0"/>
              <a:t>식재료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배달서비스의 발전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827584" y="1916832"/>
            <a:ext cx="7416824" cy="4680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424581" y="1044476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</a:rPr>
              <a:t>사업 </a:t>
            </a:r>
            <a:r>
              <a:rPr kumimoji="0" lang="ko-KR" altLang="en-US" b="1" dirty="0">
                <a:latin typeface="맑은 고딕" pitchFamily="50" charset="-127"/>
              </a:rPr>
              <a:t>추진 </a:t>
            </a:r>
            <a:r>
              <a:rPr kumimoji="0" lang="ko-KR" altLang="en-US" b="1" dirty="0" smtClean="0">
                <a:latin typeface="맑은 고딕" pitchFamily="50" charset="-127"/>
              </a:rPr>
              <a:t>배경</a:t>
            </a:r>
            <a:endParaRPr kumimoji="0" lang="en-US" altLang="ko-KR" sz="1600" b="1" dirty="0">
              <a:latin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4496" y="2042264"/>
            <a:ext cx="6663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; </a:t>
            </a:r>
            <a:r>
              <a:rPr lang="ko-KR" altLang="en-US" sz="1400" b="1" dirty="0" smtClean="0"/>
              <a:t>‘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푸드테크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(Food Tech)’</a:t>
            </a:r>
            <a:r>
              <a:rPr lang="ko-KR" altLang="en-US" sz="1400" dirty="0" smtClean="0"/>
              <a:t>에 대한 관심이 급증하면서 </a:t>
            </a:r>
            <a:r>
              <a:rPr lang="ko-KR" altLang="en-US" sz="1400" dirty="0" smtClean="0"/>
              <a:t>공룡 </a:t>
            </a:r>
            <a:r>
              <a:rPr lang="ko-KR" altLang="en-US" sz="1400" dirty="0" err="1" smtClean="0"/>
              <a:t>스타트업</a:t>
            </a:r>
            <a:r>
              <a:rPr lang="ko-KR" altLang="en-US" sz="1400" dirty="0" smtClean="0"/>
              <a:t> 회사에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 smtClean="0"/>
              <a:t>음식 및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식재료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배달서비스</a:t>
            </a:r>
            <a:r>
              <a:rPr lang="ko-KR" altLang="en-US" sz="1400" dirty="0" smtClean="0"/>
              <a:t>를 제공하는 </a:t>
            </a:r>
            <a:r>
              <a:rPr lang="ko-KR" altLang="en-US" sz="1400" dirty="0" smtClean="0"/>
              <a:t>‘</a:t>
            </a:r>
            <a:r>
              <a:rPr lang="en-US" altLang="ko-KR" sz="1400" dirty="0" smtClean="0"/>
              <a:t>Blue Apron’, ‘</a:t>
            </a:r>
            <a:r>
              <a:rPr lang="en-US" altLang="ko-KR" sz="1400" dirty="0" err="1" smtClean="0"/>
              <a:t>Instacart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등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개의 </a:t>
            </a:r>
            <a:r>
              <a:rPr lang="ko-KR" altLang="en-US" sz="1400" dirty="0" smtClean="0"/>
              <a:t>업체가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위 안에 </a:t>
            </a:r>
            <a:r>
              <a:rPr lang="ko-KR" altLang="en-US" sz="1400" dirty="0" smtClean="0"/>
              <a:t>포함됨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050" name="Picture 2" descr="C:\Users\KOSTA\Desktop\1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852936"/>
            <a:ext cx="5663961" cy="287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738800" y="6002124"/>
            <a:ext cx="6001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ko-KR" sz="1400" dirty="0" smtClean="0"/>
              <a:t>   Food Technology Startup</a:t>
            </a:r>
            <a:r>
              <a:rPr lang="ko-KR" altLang="en-US" sz="1400" dirty="0" smtClean="0"/>
              <a:t>에 대한 투자는 </a:t>
            </a:r>
            <a:r>
              <a:rPr lang="en-US" altLang="ko-KR" sz="1400" dirty="0" smtClean="0"/>
              <a:t>2012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2.6</a:t>
            </a:r>
            <a:r>
              <a:rPr lang="ko-KR" altLang="en-US" sz="1400" dirty="0" err="1" smtClean="0"/>
              <a:t>억달러에서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    2015</a:t>
            </a:r>
            <a:r>
              <a:rPr lang="ko-KR" altLang="en-US" sz="1400" dirty="0" smtClean="0"/>
              <a:t>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57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억달러로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크게 증가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4581" y="141277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푸드테크</a:t>
            </a:r>
            <a:r>
              <a:rPr lang="ko-KR" altLang="en-US" b="1" dirty="0" smtClean="0"/>
              <a:t> 산업의 규모 성장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사업제안서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9992" y="1404065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목차 </a:t>
            </a:r>
            <a:endParaRPr lang="en-US" altLang="ko-KR" sz="3200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2492896"/>
            <a:ext cx="32383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기획의도 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작업환경 </a:t>
            </a: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작업방식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단계별 진행사항</a:t>
            </a: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&lt;1~4&gt;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4. </a:t>
            </a:r>
            <a:r>
              <a:rPr lang="ko-KR" altLang="en-US" sz="2000" b="1" dirty="0" smtClean="0">
                <a:latin typeface="Adobe 고딕 Std B" pitchFamily="34" charset="-127"/>
                <a:ea typeface="Adobe 고딕 Std B" pitchFamily="34" charset="-127"/>
              </a:rPr>
              <a:t>시연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>
                <a:latin typeface="Adobe 고딕 Std B" pitchFamily="34" charset="-127"/>
                <a:ea typeface="Adobe 고딕 Std B" pitchFamily="34" charset="-127"/>
              </a:rPr>
              <a:t>5. </a:t>
            </a:r>
            <a:r>
              <a:rPr lang="en-US" altLang="ko-KR" sz="2000" b="1" dirty="0" err="1" smtClean="0">
                <a:latin typeface="Adobe 고딕 Std B" pitchFamily="34" charset="-127"/>
                <a:ea typeface="Adobe 고딕 Std B" pitchFamily="34" charset="-127"/>
              </a:rPr>
              <a:t>QnA</a:t>
            </a: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sz="20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C:\Users\KOSTA\Desktop\Fork-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132856"/>
            <a:ext cx="4087516" cy="3384376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8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827584" y="1916832"/>
            <a:ext cx="7416824" cy="4680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403648" y="1412776"/>
            <a:ext cx="59330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해외 </a:t>
            </a:r>
            <a:r>
              <a:rPr lang="en-US" altLang="ko-KR" b="1" dirty="0" smtClean="0"/>
              <a:t>O2O</a:t>
            </a:r>
            <a:r>
              <a:rPr lang="ko-KR" altLang="en-US" b="1" dirty="0" smtClean="0"/>
              <a:t>방식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요리 </a:t>
            </a:r>
            <a:r>
              <a:rPr lang="ko-KR" altLang="en-US" b="1" dirty="0" err="1" smtClean="0"/>
              <a:t>레시피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식재료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배달서비스 </a:t>
            </a:r>
            <a:r>
              <a:rPr lang="ko-KR" altLang="en-US" b="1" dirty="0" smtClean="0"/>
              <a:t>업체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306218" y="2113692"/>
            <a:ext cx="643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[Meal-Kit Delivery] </a:t>
            </a:r>
            <a:r>
              <a:rPr lang="ko-KR" altLang="en-US" sz="1400" dirty="0" smtClean="0"/>
              <a:t>상세한 요리 </a:t>
            </a:r>
            <a:r>
              <a:rPr lang="ko-KR" altLang="en-US" sz="1400" dirty="0" err="1" smtClean="0"/>
              <a:t>레시피와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손질되고 계량된 재료를 배송하는 </a:t>
            </a:r>
            <a:endParaRPr lang="en-US" altLang="ko-KR" sz="1400" dirty="0" smtClean="0"/>
          </a:p>
          <a:p>
            <a:r>
              <a:rPr lang="ko-KR" altLang="en-US" sz="1400" dirty="0" smtClean="0"/>
              <a:t>서비스로 대표적으로 미국의 ‘</a:t>
            </a:r>
            <a:r>
              <a:rPr lang="en-US" altLang="ko-KR" sz="1400" dirty="0" smtClean="0">
                <a:solidFill>
                  <a:srgbClr val="FF0000"/>
                </a:solidFill>
              </a:rPr>
              <a:t>Blue Apron’, ‘Plated’, ’Hello Fresh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등이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074" name="Picture 2" descr="C:\Users\KOSTA\Desktop\1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5868" y="2924944"/>
            <a:ext cx="3528392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1403648" y="1044476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>
                <a:latin typeface="맑은 고딕" pitchFamily="50" charset="-127"/>
              </a:rPr>
              <a:t>2. </a:t>
            </a:r>
            <a:r>
              <a:rPr lang="ko-KR" altLang="en-US" b="1" dirty="0" smtClean="0">
                <a:latin typeface="맑은 고딕" pitchFamily="50" charset="-127"/>
              </a:rPr>
              <a:t>벤치마킹 대상 </a:t>
            </a:r>
            <a:endParaRPr kumimoji="0" lang="ko-KR" altLang="en-US" b="1" dirty="0">
              <a:latin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사업제안서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827584" y="2382540"/>
            <a:ext cx="7488832" cy="9024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403648" y="1052736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 smtClean="0">
                <a:latin typeface="맑은 고딕" pitchFamily="50" charset="-127"/>
              </a:rPr>
              <a:t>3. The chef </a:t>
            </a:r>
            <a:r>
              <a:rPr kumimoji="0" lang="ko-KR" altLang="en-US" b="1" dirty="0" smtClean="0">
                <a:latin typeface="맑은 고딕" pitchFamily="50" charset="-127"/>
              </a:rPr>
              <a:t>시장분석 </a:t>
            </a:r>
            <a:r>
              <a:rPr lang="ko-KR" altLang="en-US" b="1" dirty="0" smtClean="0">
                <a:latin typeface="맑은 고딕" pitchFamily="50" charset="-127"/>
              </a:rPr>
              <a:t>및 </a:t>
            </a:r>
            <a:r>
              <a:rPr kumimoji="0" lang="ko-KR" altLang="en-US" b="1" dirty="0" smtClean="0">
                <a:latin typeface="맑은 고딕" pitchFamily="50" charset="-127"/>
              </a:rPr>
              <a:t>추진전략</a:t>
            </a:r>
            <a:endParaRPr kumimoji="0" lang="ko-KR" altLang="en-US" b="1" dirty="0">
              <a:latin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2560236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/>
              <a:t>간편함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편리함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건강함을 </a:t>
            </a:r>
            <a:r>
              <a:rPr lang="ko-KR" altLang="en-US" sz="1400" dirty="0" smtClean="0"/>
              <a:t>모두 추구하는 현대인의 식습관 </a:t>
            </a:r>
            <a:r>
              <a:rPr lang="ko-KR" altLang="en-US" sz="1400" dirty="0" err="1" smtClean="0"/>
              <a:t>트렌드에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적합한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en-US" altLang="ko-KR" sz="1400" dirty="0" smtClean="0"/>
              <a:t>O2O </a:t>
            </a:r>
            <a:r>
              <a:rPr lang="ko-KR" altLang="en-US" sz="1400" dirty="0" smtClean="0"/>
              <a:t>음식 배달서비스는 향후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더욱 성장할 것으로 예상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27584" y="3617640"/>
            <a:ext cx="7488832" cy="963488"/>
            <a:chOff x="6012160" y="3429000"/>
            <a:chExt cx="2448272" cy="2448272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6012160" y="3429000"/>
              <a:ext cx="2448272" cy="244827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71705" y="3861047"/>
              <a:ext cx="2329182" cy="132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ko-KR" altLang="en-US" sz="1400" dirty="0" smtClean="0"/>
                <a:t>국내의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경쟁 업체가 이미 </a:t>
              </a:r>
              <a:r>
                <a:rPr lang="ko-KR" altLang="en-US" sz="1400" dirty="0" err="1" smtClean="0"/>
                <a:t>여러군대</a:t>
              </a:r>
              <a:r>
                <a:rPr lang="ko-KR" altLang="en-US" sz="1400" dirty="0" smtClean="0"/>
                <a:t> 있지만 </a:t>
              </a:r>
              <a:r>
                <a:rPr lang="en-US" altLang="ko-KR" sz="1400" b="1" dirty="0" smtClean="0">
                  <a:solidFill>
                    <a:schemeClr val="accent1"/>
                  </a:solidFill>
                </a:rPr>
                <a:t>O2O </a:t>
              </a:r>
              <a:r>
                <a:rPr lang="ko-KR" altLang="en-US" sz="1400" b="1" dirty="0" smtClean="0">
                  <a:solidFill>
                    <a:schemeClr val="accent1"/>
                  </a:solidFill>
                </a:rPr>
                <a:t>음식 </a:t>
              </a:r>
              <a:r>
                <a:rPr lang="ko-KR" altLang="en-US" sz="1400" b="1" dirty="0" smtClean="0">
                  <a:solidFill>
                    <a:schemeClr val="accent1"/>
                  </a:solidFill>
                </a:rPr>
                <a:t>배달서비스 시장은 </a:t>
              </a:r>
              <a:r>
                <a:rPr lang="ko-KR" altLang="en-US" sz="1400" b="1" dirty="0" smtClean="0">
                  <a:solidFill>
                    <a:schemeClr val="accent1"/>
                  </a:solidFill>
                </a:rPr>
                <a:t>향후 다양한 </a:t>
              </a:r>
              <a:r>
                <a:rPr lang="ko-KR" altLang="en-US" sz="1400" b="1" dirty="0" smtClean="0">
                  <a:solidFill>
                    <a:schemeClr val="accent1"/>
                  </a:solidFill>
                </a:rPr>
                <a:t>형태로 성장</a:t>
              </a:r>
              <a:r>
                <a:rPr lang="ko-KR" altLang="en-US" sz="1400" dirty="0" smtClean="0"/>
                <a:t>할 </a:t>
              </a:r>
              <a:r>
                <a:rPr lang="ko-KR" altLang="en-US" sz="1400" dirty="0" smtClean="0"/>
                <a:t>가능성 존재</a:t>
              </a:r>
              <a:endParaRPr lang="ko-KR" altLang="en-US" sz="1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사업제안서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1043608" y="1628800"/>
            <a:ext cx="5544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ko-KR" b="1" dirty="0" smtClean="0">
                <a:latin typeface="맑은 고딕" pitchFamily="50" charset="-127"/>
              </a:rPr>
              <a:t>1) </a:t>
            </a:r>
            <a:r>
              <a:rPr kumimoji="0" lang="ko-KR" altLang="en-US" b="1" dirty="0" smtClean="0">
                <a:latin typeface="맑은 고딕" pitchFamily="50" charset="-127"/>
              </a:rPr>
              <a:t>시장분석</a:t>
            </a:r>
            <a:endParaRPr kumimoji="0" lang="ko-KR" altLang="en-US" b="1" dirty="0">
              <a:latin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899592" y="2420888"/>
            <a:ext cx="7488832" cy="3096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tx1"/>
                </a:solidFill>
              </a:rPr>
              <a:t> 농가와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윈윈하는</a:t>
            </a:r>
            <a:r>
              <a:rPr lang="ko-KR" altLang="en-US" b="1" dirty="0" smtClean="0">
                <a:solidFill>
                  <a:schemeClr val="tx1"/>
                </a:solidFill>
              </a:rPr>
              <a:t> 계약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 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en-US" altLang="ko-KR" sz="1600" dirty="0" smtClean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소량이지만 높은 품질의 농산물을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생산하는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농가를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발굴하여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더 합리적인 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   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/>
            </a:r>
            <a:br>
              <a:rPr lang="en-US" altLang="ko-KR" sz="1400" b="1" dirty="0" smtClean="0">
                <a:solidFill>
                  <a:srgbClr val="0070C0"/>
                </a:solidFill>
              </a:rPr>
            </a:br>
            <a:r>
              <a:rPr lang="en-US" altLang="ko-KR" sz="1400" b="1" dirty="0" smtClean="0">
                <a:solidFill>
                  <a:srgbClr val="0070C0"/>
                </a:solidFill>
              </a:rPr>
              <a:t>       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가격으로 제품을 구성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600" b="1" dirty="0" smtClean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altLang="ko-KR" sz="1600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ko-KR" altLang="en-US" sz="1400" b="1" dirty="0" smtClean="0">
                <a:solidFill>
                  <a:srgbClr val="0070C0"/>
                </a:solidFill>
                <a:sym typeface="Wingdings" pitchFamily="2" charset="2"/>
              </a:rPr>
              <a:t>대신 그들에게 직접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농산물을 판매할 수 있는 기회를 부여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 </a:t>
            </a:r>
          </a:p>
          <a:p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귀농 </a:t>
            </a:r>
            <a:r>
              <a:rPr lang="en-US" altLang="ko-KR" b="1" dirty="0" smtClean="0">
                <a:solidFill>
                  <a:schemeClr val="tx1"/>
                </a:solidFill>
              </a:rPr>
              <a:t>Tip </a:t>
            </a:r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&amp; </a:t>
            </a:r>
            <a:r>
              <a:rPr lang="ko-KR" altLang="en-US" b="1" dirty="0" smtClean="0">
                <a:solidFill>
                  <a:schemeClr val="tx1"/>
                </a:solidFill>
              </a:rPr>
              <a:t>톡 게시판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en-US" altLang="ko-KR" b="1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부쩍 관심이 증가한 귀농에 대한 선배들의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진심어린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조언들을 제공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   </a:t>
            </a:r>
            <a:r>
              <a:rPr lang="en-US" altLang="ko-KR" sz="14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토크 게시판을 통해 서로의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레시피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공유 및 커뮤니티 활성화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1043608" y="1628800"/>
            <a:ext cx="5544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itchFamily="50" charset="-127"/>
              </a:rPr>
              <a:t>2</a:t>
            </a:r>
            <a:r>
              <a:rPr kumimoji="0" lang="en-US" altLang="ko-KR" b="1" dirty="0" smtClean="0">
                <a:latin typeface="맑은 고딕" pitchFamily="50" charset="-127"/>
              </a:rPr>
              <a:t>) </a:t>
            </a:r>
            <a:r>
              <a:rPr kumimoji="0" lang="en-US" altLang="ko-KR" b="1" dirty="0" smtClean="0">
                <a:latin typeface="맑은 고딕" pitchFamily="50" charset="-127"/>
              </a:rPr>
              <a:t>The chef </a:t>
            </a:r>
            <a:r>
              <a:rPr kumimoji="0" lang="ko-KR" altLang="en-US" b="1" dirty="0" smtClean="0">
                <a:latin typeface="맑은 고딕" pitchFamily="50" charset="-127"/>
              </a:rPr>
              <a:t>사업</a:t>
            </a:r>
            <a:r>
              <a:rPr lang="ko-KR" altLang="en-US" b="1" dirty="0" smtClean="0">
                <a:latin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</a:rPr>
              <a:t>추진전략</a:t>
            </a:r>
            <a:endParaRPr kumimoji="0" lang="ko-KR" altLang="en-US" b="1" dirty="0">
              <a:latin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사업제안서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403648" y="1052736"/>
            <a:ext cx="4681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b="1" dirty="0" smtClean="0">
                <a:latin typeface="맑은 고딕" pitchFamily="50" charset="-127"/>
              </a:rPr>
              <a:t>3. The chef </a:t>
            </a:r>
            <a:r>
              <a:rPr kumimoji="0" lang="ko-KR" altLang="en-US" b="1" dirty="0" smtClean="0">
                <a:latin typeface="맑은 고딕" pitchFamily="50" charset="-127"/>
              </a:rPr>
              <a:t>사업 </a:t>
            </a:r>
            <a:r>
              <a:rPr lang="ko-KR" altLang="en-US" b="1" dirty="0" smtClean="0">
                <a:latin typeface="맑은 고딕" pitchFamily="50" charset="-127"/>
              </a:rPr>
              <a:t>전망 및 </a:t>
            </a:r>
            <a:r>
              <a:rPr kumimoji="0" lang="ko-KR" altLang="en-US" b="1" dirty="0" smtClean="0">
                <a:latin typeface="맑은 고딕" pitchFamily="50" charset="-127"/>
              </a:rPr>
              <a:t>추진전략</a:t>
            </a:r>
            <a:endParaRPr kumimoji="0" lang="ko-KR" altLang="en-US" b="1" dirty="0">
              <a:latin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23728" y="548680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비즈니스 모델 선정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679548"/>
              </p:ext>
            </p:extLst>
          </p:nvPr>
        </p:nvGraphicFramePr>
        <p:xfrm>
          <a:off x="72008" y="1507317"/>
          <a:ext cx="8964488" cy="51620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897"/>
                <a:gridCol w="1906732"/>
                <a:gridCol w="782616"/>
                <a:gridCol w="896449"/>
                <a:gridCol w="1792897"/>
                <a:gridCol w="1792897"/>
              </a:tblGrid>
              <a:tr h="171619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문제</a:t>
                      </a:r>
                      <a:endParaRPr lang="en-US" altLang="ko-KR" sz="1400" b="1" dirty="0" smtClean="0"/>
                    </a:p>
                    <a:p>
                      <a:pPr latinLnBrk="1"/>
                      <a:endParaRPr lang="en-US" altLang="ko-KR" sz="12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유명 </a:t>
                      </a:r>
                      <a:r>
                        <a:rPr lang="ko-KR" altLang="en-US" sz="1200" b="0" dirty="0" err="1" smtClean="0"/>
                        <a:t>레시피를</a:t>
                      </a:r>
                      <a:r>
                        <a:rPr lang="ko-KR" altLang="en-US" sz="1200" b="0" dirty="0" smtClean="0"/>
                        <a:t> 따라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dirty="0" smtClean="0"/>
                        <a:t>요리를 하고 싶어도 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1200" b="0" dirty="0" smtClean="0"/>
                        <a:t>특정한 </a:t>
                      </a:r>
                      <a:r>
                        <a:rPr lang="ko-KR" altLang="en-US" sz="1200" b="0" dirty="0" err="1" smtClean="0"/>
                        <a:t>식재료를</a:t>
                      </a:r>
                      <a:r>
                        <a:rPr lang="ko-KR" altLang="en-US" sz="1200" b="0" dirty="0" smtClean="0"/>
                        <a:t> 구하기 힘들거나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요리 과정이 번거로움</a:t>
                      </a:r>
                      <a:r>
                        <a:rPr lang="ko-KR" altLang="en-US" sz="1200" b="0" dirty="0" smtClean="0"/>
                        <a:t> </a:t>
                      </a:r>
                      <a:endParaRPr lang="en-US" altLang="ko-KR" sz="1200" b="0" dirty="0" smtClean="0"/>
                    </a:p>
                    <a:p>
                      <a:pPr latinLnBrk="1"/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맞벌이 부부</a:t>
                      </a:r>
                      <a:r>
                        <a:rPr lang="en-US" altLang="ko-KR" sz="1200" b="0" dirty="0" smtClean="0"/>
                        <a:t>, 1</a:t>
                      </a:r>
                      <a:r>
                        <a:rPr lang="ko-KR" altLang="en-US" sz="1200" b="0" dirty="0" smtClean="0"/>
                        <a:t>인가구가 요리할 수 있는 여유가 없음</a:t>
                      </a:r>
                      <a:endParaRPr lang="en-US" altLang="ko-KR" sz="1200" b="0" dirty="0" smtClean="0"/>
                    </a:p>
                    <a:p>
                      <a:pPr latinLnBrk="1"/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요리를 도전하고 싶은데 요리에 소질이 없는 사람</a:t>
                      </a:r>
                      <a:endParaRPr lang="en-US" altLang="ko-KR" sz="1200" b="0" dirty="0" smtClean="0"/>
                    </a:p>
                    <a:p>
                      <a:pPr latinLnBrk="1"/>
                      <a:endParaRPr lang="en-US" altLang="ko-KR" sz="1200" b="1" dirty="0" smtClean="0"/>
                    </a:p>
                    <a:p>
                      <a:pPr latinLnBrk="1"/>
                      <a:r>
                        <a:rPr lang="ko-KR" altLang="en-US" sz="1400" b="1" dirty="0" smtClean="0"/>
                        <a:t>기존대안</a:t>
                      </a:r>
                      <a:endParaRPr lang="en-US" altLang="ko-KR" sz="1400" b="1" dirty="0" smtClean="0"/>
                    </a:p>
                    <a:p>
                      <a:pPr latinLnBrk="1"/>
                      <a:endParaRPr lang="en-US" altLang="ko-KR" sz="14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인스턴트 식품이나    배달음식으로 대체하는 경우가 많음</a:t>
                      </a:r>
                      <a:endParaRPr lang="en-US" altLang="ko-KR" sz="1200" b="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1400" b="1" dirty="0" smtClean="0"/>
                        <a:t>솔루션</a:t>
                      </a: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/>
                      </a:r>
                      <a:br>
                        <a:rPr lang="en-US" altLang="ko-KR" sz="1400" b="1" dirty="0" smtClean="0"/>
                      </a:br>
                      <a:r>
                        <a:rPr lang="en-US" altLang="ko-KR" sz="1400" b="1" dirty="0" smtClean="0"/>
                        <a:t> </a:t>
                      </a:r>
                      <a:r>
                        <a:rPr lang="ko-KR" altLang="en-US" sz="1200" b="0" dirty="0" smtClean="0"/>
                        <a:t>번거로운 장보기과정을 없애 </a:t>
                      </a:r>
                      <a:r>
                        <a:rPr lang="ko-KR" altLang="en-US" sz="1200" b="0" dirty="0" err="1" smtClean="0"/>
                        <a:t>레시피별</a:t>
                      </a:r>
                      <a:r>
                        <a:rPr lang="ko-KR" altLang="en-US" sz="1200" b="0" dirty="0" smtClean="0"/>
                        <a:t> 완벽 계랑 되어 배달된 </a:t>
                      </a:r>
                      <a:r>
                        <a:rPr lang="ko-KR" altLang="en-US" sz="1200" b="0" dirty="0" err="1" smtClean="0"/>
                        <a:t>식재료를</a:t>
                      </a:r>
                      <a:r>
                        <a:rPr lang="ko-KR" altLang="en-US" sz="1200" b="0" dirty="0" smtClean="0"/>
                        <a:t> 순서에 따라 만들 수 있도록 쉽게 요리를 할 수 있게 한다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 </a:t>
                      </a:r>
                      <a:endParaRPr lang="en-US" altLang="ko-KR" sz="1200" b="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고유의 가치제안</a:t>
                      </a:r>
                      <a:endParaRPr lang="en-US" altLang="ko-KR" sz="1400" b="1" dirty="0" smtClean="0"/>
                    </a:p>
                    <a:p>
                      <a:pPr latinLnBrk="1"/>
                      <a:endParaRPr lang="en-US" altLang="ko-KR" sz="1400" b="1" dirty="0" smtClean="0"/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작은 농가에서 생산하는 우수하고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신선한 농산품을 대형유통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백화점 보다 훨씬 낮은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수수료를 책정하여 수익을 창출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신선한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식재료와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계량된 배달되는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식재품을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통해 누구나 쉽게 요리를 시도 할 수 있음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경쟁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우위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endParaRPr lang="en-US" altLang="ko-KR" sz="14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smtClean="0"/>
                        <a:t>재료 비용 최소화로 인한 마진 극대화</a:t>
                      </a:r>
                      <a:r>
                        <a:rPr lang="ko-KR" altLang="en-US" sz="1200" b="1" dirty="0" smtClean="0"/>
                        <a:t> 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smtClean="0"/>
                        <a:t>판매자의 정보를 함께 알 </a:t>
                      </a:r>
                      <a:r>
                        <a:rPr lang="ko-KR" altLang="en-US" sz="1200" b="0" dirty="0" err="1" smtClean="0"/>
                        <a:t>수있기</a:t>
                      </a:r>
                      <a:r>
                        <a:rPr lang="ko-KR" altLang="en-US" sz="1200" b="0" dirty="0" smtClean="0"/>
                        <a:t> 때문에 식품에 대한 신뢰도 증가 </a:t>
                      </a:r>
                      <a:r>
                        <a:rPr lang="ko-KR" altLang="en-US" sz="1200" b="0" baseline="0" dirty="0" smtClean="0"/>
                        <a:t> 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 </a:t>
                      </a:r>
                      <a:r>
                        <a:rPr lang="ko-KR" altLang="en-US" sz="1200" b="0" dirty="0" smtClean="0"/>
                        <a:t>검증된 </a:t>
                      </a:r>
                      <a:r>
                        <a:rPr lang="ko-KR" altLang="en-US" sz="1200" b="0" dirty="0" err="1" smtClean="0"/>
                        <a:t>레시피</a:t>
                      </a:r>
                      <a:endParaRPr lang="ko-KR" altLang="en-US" sz="1200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고객군</a:t>
                      </a:r>
                      <a:endParaRPr lang="en-US" altLang="ko-KR" sz="1400" b="1" dirty="0" smtClean="0"/>
                    </a:p>
                    <a:p>
                      <a:pPr latinLnBrk="1"/>
                      <a:endParaRPr lang="en-US" altLang="ko-KR" sz="14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요리를 하고 싶지만 시간이 부족한 맞벌이부부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직장인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남은재료</a:t>
                      </a:r>
                      <a:r>
                        <a:rPr lang="ko-KR" altLang="en-US" sz="1200" b="0" baseline="0" dirty="0" smtClean="0"/>
                        <a:t> 처리가 어려운 </a:t>
                      </a:r>
                      <a:r>
                        <a:rPr lang="en-US" altLang="ko-KR" sz="1200" b="0" baseline="0" dirty="0" smtClean="0"/>
                        <a:t>1</a:t>
                      </a:r>
                      <a:r>
                        <a:rPr lang="ko-KR" altLang="en-US" sz="1200" b="0" baseline="0" dirty="0" err="1" smtClean="0"/>
                        <a:t>인가구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신선하고 우수한 </a:t>
                      </a:r>
                      <a:r>
                        <a:rPr lang="ko-KR" altLang="en-US" sz="1200" b="0" dirty="0" err="1" smtClean="0"/>
                        <a:t>식재료</a:t>
                      </a:r>
                      <a:r>
                        <a:rPr lang="ko-KR" altLang="en-US" sz="1200" b="0" baseline="0" dirty="0" smtClean="0"/>
                        <a:t> 이용을 원하는 고객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 요리를 처음 접해보는 요리 초보자들</a:t>
                      </a:r>
                      <a:endParaRPr lang="en-US" altLang="ko-KR" sz="12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4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 err="1" smtClean="0"/>
                        <a:t>얼리어답터</a:t>
                      </a:r>
                      <a:endParaRPr lang="en-US" altLang="ko-KR" sz="14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요리과정을 다 준비해 주면 한번 해볼 만 한데</a:t>
                      </a:r>
                      <a:r>
                        <a:rPr lang="en-US" altLang="ko-KR" sz="1200" b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2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구하기 힘든 몇몇 </a:t>
                      </a:r>
                      <a:r>
                        <a:rPr lang="ko-KR" altLang="en-US" sz="1200" b="0" dirty="0" err="1" smtClean="0"/>
                        <a:t>레시피</a:t>
                      </a:r>
                      <a:r>
                        <a:rPr lang="ko-KR" altLang="en-US" sz="1200" b="0" dirty="0" smtClean="0"/>
                        <a:t> 재료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쉽게 구할 수 있는 방법이 없을까</a:t>
                      </a:r>
                      <a:r>
                        <a:rPr lang="en-US" altLang="ko-KR" sz="1200" b="0" dirty="0" smtClean="0"/>
                        <a:t>?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70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핵심지표</a:t>
                      </a:r>
                      <a:endParaRPr lang="en-US" altLang="ko-KR" sz="1400" b="1" dirty="0" smtClean="0"/>
                    </a:p>
                    <a:p>
                      <a:pPr latinLnBrk="1"/>
                      <a:endParaRPr lang="en-US" altLang="ko-KR" sz="14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회원가입 수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판매자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ko-KR" altLang="en-US" sz="1200" b="0" dirty="0" smtClean="0"/>
                        <a:t>농가</a:t>
                      </a:r>
                      <a:r>
                        <a:rPr lang="en-US" altLang="ko-KR" sz="1200" b="0" dirty="0" smtClean="0"/>
                        <a:t>) </a:t>
                      </a:r>
                      <a:r>
                        <a:rPr lang="ko-KR" altLang="en-US" sz="1200" b="0" dirty="0" smtClean="0"/>
                        <a:t>가입자 수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 </a:t>
                      </a:r>
                      <a:r>
                        <a:rPr lang="ko-KR" altLang="en-US" sz="1200" b="0" dirty="0" smtClean="0"/>
                        <a:t>판매자 등록 상품 수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요리</a:t>
                      </a:r>
                      <a:r>
                        <a:rPr lang="en-US" altLang="ko-KR" sz="1200" b="0" dirty="0" smtClean="0"/>
                        <a:t>Talk </a:t>
                      </a:r>
                      <a:r>
                        <a:rPr lang="ko-KR" altLang="en-US" sz="1200" b="0" dirty="0" smtClean="0"/>
                        <a:t>게시 글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1200" b="0" dirty="0" smtClean="0"/>
                        <a:t> </a:t>
                      </a:r>
                      <a:r>
                        <a:rPr lang="ko-KR" altLang="en-US" sz="1200" b="0" dirty="0" smtClean="0"/>
                        <a:t>수다</a:t>
                      </a:r>
                      <a:r>
                        <a:rPr lang="en-US" altLang="ko-KR" sz="1200" b="0" dirty="0" smtClean="0"/>
                        <a:t>Talk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게시 글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baseline="0" dirty="0" smtClean="0"/>
                        <a:t> 상품 매출 수 </a:t>
                      </a:r>
                      <a:endParaRPr lang="en-US" altLang="ko-KR" sz="1200" b="0" baseline="0" dirty="0" smtClean="0"/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lang="en-US" altLang="ko-KR" sz="1200" b="1" baseline="0" dirty="0" smtClean="0"/>
                    </a:p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채널</a:t>
                      </a:r>
                      <a:endParaRPr lang="en-US" altLang="ko-KR" sz="14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직장동료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페이스 북 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err="1" smtClean="0"/>
                        <a:t>인스타그램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카카오스토리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err="1" smtClean="0"/>
                        <a:t>입소문</a:t>
                      </a:r>
                      <a:endParaRPr lang="en-US" altLang="ko-KR" sz="1200" b="0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200" b="0" dirty="0" smtClean="0"/>
                        <a:t> 직장인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대학생 광고</a:t>
                      </a:r>
                      <a:endParaRPr lang="ko-KR" altLang="en-US" sz="1200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32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비용구조</a:t>
                      </a:r>
                      <a:endParaRPr lang="en-US" altLang="ko-KR" sz="1400" b="1" dirty="0" smtClean="0"/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b="0" dirty="0" smtClean="0"/>
                        <a:t> 인건비 </a:t>
                      </a:r>
                      <a:r>
                        <a:rPr lang="en-US" altLang="ko-KR" sz="1200" b="0" dirty="0" smtClean="0"/>
                        <a:t>( </a:t>
                      </a:r>
                      <a:r>
                        <a:rPr lang="ko-KR" altLang="en-US" sz="1200" b="0" dirty="0" smtClean="0"/>
                        <a:t>판매자 식품 상태 확인 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재고관리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레시피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en-US" altLang="ko-KR" sz="1200" b="0" dirty="0" smtClean="0"/>
                        <a:t>&amp; </a:t>
                      </a:r>
                      <a:r>
                        <a:rPr lang="ko-KR" altLang="en-US" sz="1200" b="0" dirty="0" smtClean="0"/>
                        <a:t>테마 상품 </a:t>
                      </a:r>
                      <a:r>
                        <a:rPr lang="ko-KR" altLang="en-US" sz="1200" b="0" dirty="0" err="1" smtClean="0"/>
                        <a:t>제조비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등등</a:t>
                      </a:r>
                      <a:r>
                        <a:rPr lang="en-US" altLang="ko-KR" sz="1200" b="0" baseline="0" dirty="0" smtClean="0"/>
                        <a:t>…)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1400" b="0" baseline="0" dirty="0" smtClean="0"/>
                        <a:t> </a:t>
                      </a:r>
                      <a:r>
                        <a:rPr lang="ko-KR" altLang="en-US" sz="1400" b="0" baseline="0" dirty="0" err="1" smtClean="0"/>
                        <a:t>서버비</a:t>
                      </a:r>
                      <a:endParaRPr lang="en-US" altLang="ko-KR" sz="1400" b="0" baseline="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</a:rPr>
                        <a:t>수익원</a:t>
                      </a: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200" b="0" baseline="0" dirty="0" smtClean="0"/>
                        <a:t>신선한 </a:t>
                      </a:r>
                      <a:r>
                        <a:rPr lang="ko-KR" altLang="en-US" sz="1200" b="0" baseline="0" dirty="0" err="1" smtClean="0"/>
                        <a:t>식재료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레시피</a:t>
                      </a:r>
                      <a:r>
                        <a:rPr lang="ko-KR" altLang="en-US" sz="1200" b="0" baseline="0" dirty="0" smtClean="0"/>
                        <a:t> 상품 구입</a:t>
                      </a:r>
                      <a:endParaRPr lang="ko-KR" altLang="en-US" sz="1200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23728" y="548680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3)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팀 조직도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업무분담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83568" y="4005064"/>
          <a:ext cx="7920879" cy="2304256"/>
        </p:xfrm>
        <a:graphic>
          <a:graphicData uri="http://schemas.openxmlformats.org/drawingml/2006/table">
            <a:tbl>
              <a:tblPr/>
              <a:tblGrid>
                <a:gridCol w="736826"/>
                <a:gridCol w="736826"/>
                <a:gridCol w="3510158"/>
                <a:gridCol w="2937069"/>
              </a:tblGrid>
              <a:tr h="2977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이현수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 기획 및 총괄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 및 코딩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김지영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부팀장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장바구니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결제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취소요청관리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메인페이지 주요기능 설계 및 코딩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김덕현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팀원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회원정보수정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탈퇴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발송관리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배지현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팀원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레시피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테마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골라담기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발주관리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 페이지 주요 기능 설계 및 코딩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정지훈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팀원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Talk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발송관리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메인페이지</a:t>
                      </a:r>
                      <a:r>
                        <a:rPr lang="en-US" altLang="ko-KR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Css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7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권민경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팀원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귀농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tip/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발주관리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관리자페이지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판매자 페이지 주요 기능 설계 및 코딩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779912" y="1556792"/>
            <a:ext cx="1368152" cy="360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팀장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이현수</a:t>
            </a:r>
            <a:endParaRPr lang="ko-KR" altLang="en-US" sz="14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339752" y="2348880"/>
            <a:ext cx="4248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2"/>
            <a:endCxn id="13" idx="2"/>
          </p:cNvCxnSpPr>
          <p:nvPr/>
        </p:nvCxnSpPr>
        <p:spPr>
          <a:xfrm>
            <a:off x="4463988" y="191683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 17"/>
          <p:cNvSpPr/>
          <p:nvPr/>
        </p:nvSpPr>
        <p:spPr>
          <a:xfrm>
            <a:off x="4427984" y="1988840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339752" y="234888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499992" y="234888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588224" y="234888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475656" y="2564904"/>
            <a:ext cx="1728192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 페이지 주요기능 설계 및 코딩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3635896" y="2564904"/>
            <a:ext cx="1728192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관리자 페이지 주요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기능 설계 및 코딩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5724128" y="2564904"/>
            <a:ext cx="1728192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판매자 </a:t>
            </a:r>
            <a:r>
              <a:rPr lang="ko-KR" altLang="en-US" sz="1200" dirty="0" smtClean="0"/>
              <a:t>페이지 주요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기능 설계 및 코딩</a:t>
            </a:r>
            <a:endParaRPr lang="ko-KR" altLang="en-US" sz="12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1475656" y="3240400"/>
          <a:ext cx="1728192" cy="54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8192"/>
              </a:tblGrid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 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김지영</a:t>
                      </a:r>
                      <a:endParaRPr lang="ko-KR" altLang="en-US" sz="1200" dirty="0"/>
                    </a:p>
                  </a:txBody>
                  <a:tcPr/>
                </a:tc>
              </a:tr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부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김덕현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3707904" y="3240400"/>
          <a:ext cx="1728192" cy="54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8192"/>
              </a:tblGrid>
              <a:tr h="260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 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배지현</a:t>
                      </a:r>
                      <a:endParaRPr lang="ko-KR" altLang="en-US" sz="1200" dirty="0"/>
                    </a:p>
                  </a:txBody>
                  <a:tcPr/>
                </a:tc>
              </a:tr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부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정지훈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796136" y="3212976"/>
          <a:ext cx="1728192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28192"/>
              </a:tblGrid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 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권민경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59632" y="2075364"/>
            <a:ext cx="66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단계별 진행사항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&lt;1~4&gt;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227492"/>
            <a:ext cx="6552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1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발주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Milestone 2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단계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: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요구사항 정의 및 설계</a:t>
            </a:r>
            <a:endParaRPr lang="en-US" altLang="ko-KR" sz="2400" b="1" dirty="0" smtClean="0">
              <a:solidFill>
                <a:schemeClr val="accent6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3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구현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단위테스트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4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목표달성 점검 및 종료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①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1026" name="Picture 2" descr="C:\Users\KOSTA\Desktop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988840"/>
            <a:ext cx="8928992" cy="419811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6372200" y="1988840"/>
            <a:ext cx="1224136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988137" y="1412776"/>
            <a:ext cx="0" cy="536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60238" y="869231"/>
            <a:ext cx="19127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로그인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회원가입 </a:t>
            </a:r>
            <a:endParaRPr lang="en-US" altLang="ko-KR" sz="1700" dirty="0" smtClean="0"/>
          </a:p>
          <a:p>
            <a:r>
              <a:rPr lang="ko-KR" altLang="en-US" sz="1700" dirty="0" smtClean="0"/>
              <a:t>페이지로 이동</a:t>
            </a:r>
            <a:endParaRPr lang="en-US" altLang="ko-KR" sz="17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123728" y="54868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2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2050" name="Picture 2" descr="C:\Users\KOSTA\Desktop\23.jpg"/>
          <p:cNvPicPr>
            <a:picLocks noChangeAspect="1" noChangeArrowheads="1"/>
          </p:cNvPicPr>
          <p:nvPr/>
        </p:nvPicPr>
        <p:blipFill>
          <a:blip r:embed="rId4" cstate="print"/>
          <a:srcRect l="4931" t="1322" r="5657"/>
          <a:stretch>
            <a:fillRect/>
          </a:stretch>
        </p:blipFill>
        <p:spPr bwMode="auto">
          <a:xfrm>
            <a:off x="35496" y="1124744"/>
            <a:ext cx="9025116" cy="5733256"/>
          </a:xfrm>
          <a:prstGeom prst="rect">
            <a:avLst/>
          </a:prstGeom>
          <a:noFill/>
        </p:spPr>
      </p:pic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5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7584" y="1196752"/>
            <a:ext cx="49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8" y="4858097"/>
            <a:ext cx="1080120" cy="3773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17" idx="1"/>
          </p:cNvCxnSpPr>
          <p:nvPr/>
        </p:nvCxnSpPr>
        <p:spPr>
          <a:xfrm>
            <a:off x="5724128" y="5013176"/>
            <a:ext cx="504056" cy="19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28184" y="4725144"/>
            <a:ext cx="1569660" cy="6155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장바구니 </a:t>
            </a:r>
            <a:endParaRPr lang="en-US" altLang="ko-KR" sz="1700" dirty="0" smtClean="0"/>
          </a:p>
          <a:p>
            <a:r>
              <a:rPr lang="ko-KR" altLang="en-US" sz="1700" dirty="0" smtClean="0"/>
              <a:t>페이지로 이동</a:t>
            </a:r>
            <a:endParaRPr lang="en-US" altLang="ko-KR" sz="1700" dirty="0" smtClean="0"/>
          </a:p>
        </p:txBody>
      </p:sp>
      <p:sp>
        <p:nvSpPr>
          <p:cNvPr id="23" name="Panel"/>
          <p:cNvSpPr/>
          <p:nvPr>
            <p:custDataLst>
              <p:tags r:id="rId1"/>
            </p:custDataLst>
          </p:nvPr>
        </p:nvSpPr>
        <p:spPr>
          <a:xfrm>
            <a:off x="251520" y="2132856"/>
            <a:ext cx="1368152" cy="309634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전체보기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밥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</a:t>
            </a:r>
            <a:r>
              <a:rPr lang="en-US" altLang="ko-KR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찌개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밑반찬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메인반찬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메인요리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간식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기타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Panel"/>
          <p:cNvSpPr/>
          <p:nvPr>
            <p:custDataLst>
              <p:tags r:id="rId2"/>
            </p:custDataLst>
          </p:nvPr>
        </p:nvSpPr>
        <p:spPr>
          <a:xfrm>
            <a:off x="1691680" y="2132856"/>
            <a:ext cx="1525589" cy="3096344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전체보기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한잔의 술상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달콤한 오후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사랑을 담은 밥상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혼자 먹는 밥상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웰빙</a:t>
            </a:r>
            <a:r>
              <a:rPr lang="en-US" altLang="ko-KR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다이어트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아이를 위한 밥상</a:t>
            </a:r>
            <a:endParaRPr lang="en-US" altLang="ko-K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②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KOSTA\Desktop\KakaoTalk_20160615_173612768.jpg"/>
          <p:cNvPicPr>
            <a:picLocks noChangeAspect="1" noChangeArrowheads="1"/>
          </p:cNvPicPr>
          <p:nvPr/>
        </p:nvPicPr>
        <p:blipFill>
          <a:blip r:embed="rId3" cstate="print"/>
          <a:srcRect r="28397"/>
          <a:stretch>
            <a:fillRect/>
          </a:stretch>
        </p:blipFill>
        <p:spPr bwMode="auto">
          <a:xfrm>
            <a:off x="0" y="3021310"/>
            <a:ext cx="7848872" cy="3836690"/>
          </a:xfrm>
          <a:prstGeom prst="rect">
            <a:avLst/>
          </a:prstGeom>
          <a:noFill/>
        </p:spPr>
      </p:pic>
      <p:pic>
        <p:nvPicPr>
          <p:cNvPr id="8" name="Picture 3" descr="C:\Users\KOSTA\Desktop\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196752"/>
            <a:ext cx="9144000" cy="144112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5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③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9" name="Panel"/>
          <p:cNvSpPr/>
          <p:nvPr>
            <p:custDataLst>
              <p:tags r:id="rId1"/>
            </p:custDataLst>
          </p:nvPr>
        </p:nvSpPr>
        <p:spPr>
          <a:xfrm>
            <a:off x="1907704" y="1988840"/>
            <a:ext cx="1306917" cy="95915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요리톡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err="1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수다톡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9582" y="2102308"/>
            <a:ext cx="684431" cy="288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915816" y="2204864"/>
            <a:ext cx="1307161" cy="647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5976" y="2492896"/>
            <a:ext cx="22149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사용자들이 직접 </a:t>
            </a:r>
            <a:endParaRPr lang="en-US" altLang="ko-KR" sz="1700" dirty="0" smtClean="0"/>
          </a:p>
          <a:p>
            <a:r>
              <a:rPr lang="en-US" altLang="ko-KR" sz="1700" dirty="0" smtClean="0"/>
              <a:t>‘</a:t>
            </a:r>
            <a:r>
              <a:rPr lang="ko-KR" altLang="en-US" sz="1700" dirty="0" smtClean="0"/>
              <a:t>나만의 </a:t>
            </a:r>
            <a:r>
              <a:rPr lang="ko-KR" altLang="en-US" sz="1700" dirty="0" err="1" smtClean="0"/>
              <a:t>레시피</a:t>
            </a:r>
            <a:r>
              <a:rPr lang="en-US" altLang="ko-KR" sz="1700" dirty="0" smtClean="0"/>
              <a:t>’ </a:t>
            </a:r>
            <a:r>
              <a:rPr lang="ko-KR" altLang="en-US" sz="1700" dirty="0" smtClean="0"/>
              <a:t>공유</a:t>
            </a:r>
            <a:endParaRPr lang="en-US" altLang="ko-KR" sz="17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229582" y="2480566"/>
            <a:ext cx="684431" cy="3071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55776" y="2780928"/>
            <a:ext cx="0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5696" y="3284984"/>
            <a:ext cx="1552372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상품 후기 및 </a:t>
            </a:r>
            <a:endParaRPr lang="en-US" altLang="ko-KR" sz="1700" dirty="0" smtClean="0"/>
          </a:p>
          <a:p>
            <a:r>
              <a:rPr lang="ko-KR" altLang="en-US" sz="1700" dirty="0" smtClean="0"/>
              <a:t>토론 게시판</a:t>
            </a:r>
            <a:endParaRPr lang="en-US" altLang="ko-KR" sz="17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2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KOSTA\Desktop\1-9.jpg"/>
          <p:cNvPicPr>
            <a:picLocks noChangeAspect="1" noChangeArrowheads="1"/>
          </p:cNvPicPr>
          <p:nvPr/>
        </p:nvPicPr>
        <p:blipFill>
          <a:blip r:embed="rId3" cstate="print"/>
          <a:srcRect l="6874" r="8141"/>
          <a:stretch>
            <a:fillRect/>
          </a:stretch>
        </p:blipFill>
        <p:spPr bwMode="auto">
          <a:xfrm>
            <a:off x="107504" y="2780928"/>
            <a:ext cx="8915314" cy="3312368"/>
          </a:xfrm>
          <a:prstGeom prst="rect">
            <a:avLst/>
          </a:prstGeom>
          <a:noFill/>
        </p:spPr>
      </p:pic>
      <p:pic>
        <p:nvPicPr>
          <p:cNvPr id="4098" name="Picture 2" descr="C:\Users\KOSTA\Desktop\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28" y="1196752"/>
            <a:ext cx="9054976" cy="141894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5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0" name="Panel"/>
          <p:cNvSpPr/>
          <p:nvPr>
            <p:custDataLst>
              <p:tags r:id="rId1"/>
            </p:custDataLst>
          </p:nvPr>
        </p:nvSpPr>
        <p:spPr>
          <a:xfrm>
            <a:off x="6156176" y="2132856"/>
            <a:ext cx="1322465" cy="203921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전체보기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정육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야채</a:t>
            </a:r>
            <a:endParaRPr lang="en-US" altLang="ko-KR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과일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유제품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28184" y="1556792"/>
            <a:ext cx="1135962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6588224" y="1124744"/>
            <a:ext cx="45539" cy="4255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6056" y="548680"/>
            <a:ext cx="25531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/>
              <a:t>귀농한 </a:t>
            </a:r>
            <a:r>
              <a:rPr lang="ko-KR" altLang="en-US" sz="1700" dirty="0" err="1" smtClean="0"/>
              <a:t>판매자들로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부터</a:t>
            </a:r>
            <a:r>
              <a:rPr lang="ko-KR" altLang="en-US" sz="1700" dirty="0" smtClean="0"/>
              <a:t> 직접 구매하는 코너</a:t>
            </a:r>
            <a:endParaRPr lang="en-US" altLang="ko-KR" sz="17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④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136" y="3140968"/>
            <a:ext cx="3281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기획 의도 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OSTA\Desktop\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52736"/>
            <a:ext cx="8892480" cy="122413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3075" name="Picture 3" descr="C:\Users\KOSTA\Desktop\z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3830" y="2060848"/>
            <a:ext cx="5148450" cy="4680520"/>
          </a:xfrm>
          <a:prstGeom prst="rect">
            <a:avLst/>
          </a:prstGeom>
          <a:noFill/>
        </p:spPr>
      </p:pic>
      <p:sp>
        <p:nvSpPr>
          <p:cNvPr id="9" name="Panel"/>
          <p:cNvSpPr/>
          <p:nvPr>
            <p:custDataLst>
              <p:tags r:id="rId1"/>
            </p:custDataLst>
          </p:nvPr>
        </p:nvSpPr>
        <p:spPr>
          <a:xfrm>
            <a:off x="7353991" y="1777048"/>
            <a:ext cx="1322465" cy="18289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회사소개</a:t>
            </a:r>
            <a:endParaRPr lang="en-US" altLang="ko-KR" sz="12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판매자의 귀농 </a:t>
            </a:r>
            <a:r>
              <a: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</a:t>
            </a:r>
            <a:endParaRPr lang="en-US" altLang="ko-KR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0441" y="90872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④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메인페이지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①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6912904" y="1520856"/>
            <a:ext cx="0" cy="449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6135" y="103067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 페이지 이동</a:t>
            </a:r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398"/>
            <a:ext cx="9144000" cy="4328906"/>
          </a:xfrm>
        </p:spPr>
      </p:pic>
      <p:sp>
        <p:nvSpPr>
          <p:cNvPr id="43" name="직사각형 42"/>
          <p:cNvSpPr/>
          <p:nvPr/>
        </p:nvSpPr>
        <p:spPr>
          <a:xfrm>
            <a:off x="6452414" y="1901215"/>
            <a:ext cx="88227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2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0626" b="4008"/>
          <a:stretch>
            <a:fillRect/>
          </a:stretch>
        </p:blipFill>
        <p:spPr>
          <a:xfrm>
            <a:off x="467544" y="1700808"/>
            <a:ext cx="8069961" cy="5027871"/>
          </a:xfrm>
        </p:spPr>
      </p:pic>
      <p:sp>
        <p:nvSpPr>
          <p:cNvPr id="20" name="TextBox 19"/>
          <p:cNvSpPr txBox="1"/>
          <p:nvPr/>
        </p:nvSpPr>
        <p:spPr>
          <a:xfrm>
            <a:off x="2267744" y="1916832"/>
            <a:ext cx="51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0834" y="24950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매장관리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②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671" r="8001" b="3103"/>
          <a:stretch>
            <a:fillRect/>
          </a:stretch>
        </p:blipFill>
        <p:spPr>
          <a:xfrm>
            <a:off x="323528" y="1628800"/>
            <a:ext cx="9721080" cy="4968552"/>
          </a:xfrm>
        </p:spPr>
      </p:pic>
      <p:sp>
        <p:nvSpPr>
          <p:cNvPr id="15" name="TextBox 14"/>
          <p:cNvSpPr txBox="1"/>
          <p:nvPr/>
        </p:nvSpPr>
        <p:spPr>
          <a:xfrm>
            <a:off x="2987824" y="1700808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②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87824" y="22048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판매관리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③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4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9751" b="2520"/>
          <a:stretch>
            <a:fillRect/>
          </a:stretch>
        </p:blipFill>
        <p:spPr>
          <a:xfrm>
            <a:off x="251520" y="1124744"/>
            <a:ext cx="8568952" cy="5517222"/>
          </a:xfrm>
        </p:spPr>
      </p:pic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4109" y="1617037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③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20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정</a:t>
            </a:r>
            <a:r>
              <a:rPr lang="ko-KR" altLang="en-US" dirty="0">
                <a:solidFill>
                  <a:srgbClr val="FF0000"/>
                </a:solidFill>
              </a:rPr>
              <a:t>산</a:t>
            </a:r>
            <a:r>
              <a:rPr lang="ko-KR" altLang="en-US" dirty="0" smtClean="0">
                <a:solidFill>
                  <a:srgbClr val="FF0000"/>
                </a:solidFill>
              </a:rPr>
              <a:t>관리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④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8" r="6169" b="3540"/>
          <a:stretch>
            <a:fillRect/>
          </a:stretch>
        </p:blipFill>
        <p:spPr>
          <a:xfrm>
            <a:off x="611560" y="1529408"/>
            <a:ext cx="8280920" cy="5139952"/>
          </a:xfrm>
        </p:spPr>
      </p:pic>
      <p:sp>
        <p:nvSpPr>
          <p:cNvPr id="15" name="TextBox 14"/>
          <p:cNvSpPr txBox="1"/>
          <p:nvPr/>
        </p:nvSpPr>
        <p:spPr>
          <a:xfrm>
            <a:off x="4690311" y="2060848"/>
            <a:ext cx="601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22249" y="2195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메인으</a:t>
            </a:r>
            <a:r>
              <a:rPr lang="ko-KR" altLang="en-US" dirty="0" err="1">
                <a:solidFill>
                  <a:srgbClr val="FF0000"/>
                </a:solidFill>
              </a:rPr>
              <a:t>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300192" y="2375214"/>
            <a:ext cx="68343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44884" y="206084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메인페이지로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>
                <a:solidFill>
                  <a:srgbClr val="FF0000"/>
                </a:solidFill>
              </a:rPr>
              <a:t>즉시이동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1760" y="9807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관리자페이지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판매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①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536504"/>
          </a:xfrm>
        </p:spPr>
      </p:pic>
      <p:sp>
        <p:nvSpPr>
          <p:cNvPr id="19" name="직사각형 18"/>
          <p:cNvSpPr/>
          <p:nvPr/>
        </p:nvSpPr>
        <p:spPr>
          <a:xfrm>
            <a:off x="6156176" y="1700808"/>
            <a:ext cx="88227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99897" y="7688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판</a:t>
            </a:r>
            <a:r>
              <a:rPr lang="ko-KR" altLang="en-US"/>
              <a:t>매</a:t>
            </a:r>
            <a:r>
              <a:rPr lang="ko-KR" altLang="en-US" smtClean="0"/>
              <a:t>자 </a:t>
            </a:r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9" idx="0"/>
          </p:cNvCxnSpPr>
          <p:nvPr/>
        </p:nvCxnSpPr>
        <p:spPr>
          <a:xfrm flipH="1" flipV="1">
            <a:off x="6597313" y="1196752"/>
            <a:ext cx="1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r="15000"/>
          <a:stretch>
            <a:fillRect/>
          </a:stretch>
        </p:blipFill>
        <p:spPr>
          <a:xfrm>
            <a:off x="395536" y="836712"/>
            <a:ext cx="8424936" cy="5944627"/>
          </a:xfrm>
        </p:spPr>
      </p:pic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판매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②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r="18626" b="18898"/>
          <a:stretch>
            <a:fillRect/>
          </a:stretch>
        </p:blipFill>
        <p:spPr>
          <a:xfrm>
            <a:off x="611560" y="1412776"/>
            <a:ext cx="8136904" cy="5271797"/>
          </a:xfrm>
        </p:spPr>
      </p:pic>
      <p:sp>
        <p:nvSpPr>
          <p:cNvPr id="9" name="TextBox 8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판매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③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cxnSp>
        <p:nvCxnSpPr>
          <p:cNvPr id="35" name="Line"/>
          <p:cNvCxnSpPr>
            <a:cxnSpLocks/>
          </p:cNvCxnSpPr>
          <p:nvPr/>
        </p:nvCxnSpPr>
        <p:spPr bwMode="auto">
          <a:xfrm>
            <a:off x="-36512" y="6418723"/>
            <a:ext cx="9198869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r="18626" b="20305"/>
          <a:stretch>
            <a:fillRect/>
          </a:stretch>
        </p:blipFill>
        <p:spPr>
          <a:xfrm>
            <a:off x="683568" y="1412776"/>
            <a:ext cx="7848872" cy="4905545"/>
          </a:xfrm>
        </p:spPr>
      </p:pic>
      <p:sp>
        <p:nvSpPr>
          <p:cNvPr id="9" name="TextBox 8"/>
          <p:cNvSpPr txBox="1"/>
          <p:nvPr/>
        </p:nvSpPr>
        <p:spPr>
          <a:xfrm>
            <a:off x="2123728" y="548680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스토리보드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9714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-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판매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자페이지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 ④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Bradley Hand ITC" pitchFamily="66" charset="0"/>
              <a:ea typeface="HY강B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4098" name="Picture 2" descr="C:\Users\KOSTA\Desktop\캡처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6912767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6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23728" y="54868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23728" y="54868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동적 모델링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20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21" name="타원 20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3" descr="C:\Users\kosta\Desktop\KakaoTalk_20160615_1722215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276872"/>
            <a:ext cx="8064896" cy="446449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187624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①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Usecase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-Diagram(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소비자중심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Tahoma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00192" y="3068960"/>
            <a:ext cx="15116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2050" name="Picture 2" descr="C:\Users\kosta\Desktop\KakaoTalk_20160615_1722210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9" y="2348880"/>
            <a:ext cx="8568952" cy="410445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123728" y="548680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동적 모델링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624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&lt;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Sequence-Diagram&gt;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3074" name="Picture 2" descr="C:\Users\kosta\Desktop\KakaoTalk_20160615_1722218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3" y="2420888"/>
            <a:ext cx="8078081" cy="388843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123728" y="548680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동적 모델링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7624" y="1628800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Bradley Hand ITC" pitchFamily="66" charset="0"/>
                <a:ea typeface="HY강B" pitchFamily="18" charset="-127"/>
                <a:cs typeface="Tahoma" pitchFamily="34" charset="0"/>
              </a:rPr>
              <a:t>②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Usecase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-Diagram(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관리자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-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판매자 관계중심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28184" y="4581128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4098" name="Picture 2" descr="C:\Users\kosta\Desktop\사진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564904"/>
            <a:ext cx="7848872" cy="403244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123728" y="548680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동적 모델링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&lt;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  <a:cs typeface="Tahoma" pitchFamily="34" charset="0"/>
              </a:rPr>
              <a:t>Sequence-Diagram&gt;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2219380"/>
            <a:ext cx="66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단계별 진행사항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&lt;1~4&gt;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63688" y="3371508"/>
            <a:ext cx="6552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1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발주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2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 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요구사항 정의 및 설계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Milestone 3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구현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단위테스트</a:t>
            </a:r>
            <a:endParaRPr lang="en-US" altLang="ko-KR" sz="2400" b="1" dirty="0" smtClean="0">
              <a:solidFill>
                <a:schemeClr val="accent6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4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목표달성 점검 및 종료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56826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123728" y="548680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일정관리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95536" y="2204864"/>
            <a:ext cx="8496944" cy="2880320"/>
            <a:chOff x="0" y="2852936"/>
            <a:chExt cx="9363075" cy="254659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852936"/>
              <a:ext cx="9363075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284984"/>
              <a:ext cx="9353550" cy="2114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2123728" y="548680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일정관리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11560" y="152717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회원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회원권한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장바구니 테이블</a:t>
            </a:r>
            <a:endParaRPr lang="en-US" altLang="ko-KR" dirty="0" smtClean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83568" y="2132856"/>
          <a:ext cx="3744416" cy="374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674"/>
                <a:gridCol w="1518006"/>
                <a:gridCol w="539736"/>
              </a:tblGrid>
              <a:tr h="36119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MEMBER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PASSWORD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GENDER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ADDRESS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PHONE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1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BIRTH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849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849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849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ZIP_CODE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4644008" y="2132856"/>
          <a:ext cx="35283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366"/>
                <a:gridCol w="1430429"/>
                <a:gridCol w="508597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ROLE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ROLE_NAME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644008" y="3682714"/>
          <a:ext cx="352839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15"/>
                <a:gridCol w="1502834"/>
                <a:gridCol w="392044"/>
              </a:tblGrid>
              <a:tr h="32975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CART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F_TOTAL_PRICE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F_TOTAL_COUNT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23728" y="548680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1560" y="152717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상품 발주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98767"/>
              </p:ext>
            </p:extLst>
          </p:nvPr>
        </p:nvGraphicFramePr>
        <p:xfrm>
          <a:off x="755576" y="2276872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Recipe_theme_order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SEQ_ORDERNUM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MART_NAME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RTP_NO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RTP_COUNT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RTP_TOTALPRICE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TRP_REGDATE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3568" y="2204864"/>
          <a:ext cx="3528392" cy="338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366"/>
                <a:gridCol w="1430429"/>
                <a:gridCol w="508597"/>
              </a:tblGrid>
              <a:tr h="376042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FARM_PRODUCTS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S_CONTENTFILE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S_THUMBFILE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60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S_CATEGORY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355976" y="2204864"/>
          <a:ext cx="3996000" cy="384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Recipe_Theme_PRODUCTS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P_CONTENTFILE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P_THUMBFILE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P_CATEGORY1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P_CATEGORY2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25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P_SRC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1527175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골라담기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레시티테마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 상품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5125" name="Picture 5" descr="C:\Users\KOSTA\Desktop\냉장고를_부탁해_연복풍_덮밥.jpg"/>
          <p:cNvPicPr>
            <a:picLocks noChangeAspect="1" noChangeArrowheads="1"/>
          </p:cNvPicPr>
          <p:nvPr/>
        </p:nvPicPr>
        <p:blipFill>
          <a:blip r:embed="rId2" cstate="print"/>
          <a:srcRect r="2076"/>
          <a:stretch>
            <a:fillRect/>
          </a:stretch>
        </p:blipFill>
        <p:spPr bwMode="auto">
          <a:xfrm>
            <a:off x="0" y="2060848"/>
            <a:ext cx="6372200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15816" y="2060848"/>
            <a:ext cx="6228184" cy="4665955"/>
            <a:chOff x="2915816" y="2348880"/>
            <a:chExt cx="6228184" cy="4307035"/>
          </a:xfrm>
        </p:grpSpPr>
        <p:pic>
          <p:nvPicPr>
            <p:cNvPr id="5124" name="Picture 4" descr="C:\Users\KOSTA\Desktop\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15816" y="2348880"/>
              <a:ext cx="6228184" cy="34563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635896" y="607114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‘</a:t>
              </a:r>
              <a:r>
                <a:rPr lang="ko-KR" altLang="en-US" sz="3200" dirty="0" err="1" smtClean="0">
                  <a:latin typeface="Adobe 고딕 Std B" pitchFamily="34" charset="-127"/>
                  <a:ea typeface="Adobe 고딕 Std B" pitchFamily="34" charset="-127"/>
                </a:rPr>
                <a:t>쿡방</a:t>
              </a:r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’</a:t>
              </a:r>
              <a:endParaRPr lang="ko-KR" altLang="en-US" sz="32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18576" y="6056922"/>
              <a:ext cx="2767104" cy="539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‘</a:t>
              </a:r>
              <a:r>
                <a:rPr lang="ko-KR" altLang="en-US" sz="3200" dirty="0" err="1" smtClean="0">
                  <a:latin typeface="Adobe 고딕 Std B" pitchFamily="34" charset="-127"/>
                  <a:ea typeface="Adobe 고딕 Std B" pitchFamily="34" charset="-127"/>
                </a:rPr>
                <a:t>요색남</a:t>
              </a:r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…???</a:t>
              </a:r>
              <a:r>
                <a:rPr lang="en-US" altLang="ko-KR" sz="3200" dirty="0" smtClean="0">
                  <a:latin typeface="Adobe 고딕 Std B" pitchFamily="34" charset="-127"/>
                  <a:ea typeface="Adobe 고딕 Std B" pitchFamily="34" charset="-127"/>
                </a:rPr>
                <a:t>’</a:t>
              </a:r>
              <a:endParaRPr lang="ko-KR" altLang="en-US" sz="3200" dirty="0">
                <a:latin typeface="Adobe 고딕 Std B" pitchFamily="34" charset="-127"/>
                <a:ea typeface="Adobe 고딕 Std B" pitchFamily="34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39552" y="4365105"/>
          <a:ext cx="3888431" cy="218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080"/>
                <a:gridCol w="1609162"/>
                <a:gridCol w="509189"/>
              </a:tblGrid>
              <a:tr h="34153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BOARD_COMMENT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32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32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84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84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84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572000" y="4365104"/>
          <a:ext cx="3888432" cy="21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656184"/>
                <a:gridCol w="576064"/>
              </a:tblGrid>
              <a:tr h="3600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EVENT_COMMENT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572000" y="2060848"/>
          <a:ext cx="3888432" cy="23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46"/>
                <a:gridCol w="1576391"/>
                <a:gridCol w="560495"/>
              </a:tblGrid>
              <a:tr h="36576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EVENT_BOARD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E_WRITER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E_CONTENTS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9552" y="2060848"/>
          <a:ext cx="3888432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46"/>
                <a:gridCol w="1576391"/>
                <a:gridCol w="560495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NOTICE_BOARD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N_WRITER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VARCHAR2(50)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NUMBER(30)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N_CONTENTS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VARCHAR2(4000)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52717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공지사항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귀농팁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 게시판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83568" y="2060848"/>
          <a:ext cx="3960440" cy="168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418"/>
                <a:gridCol w="1634775"/>
                <a:gridCol w="509247"/>
              </a:tblGrid>
              <a:tr h="42636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Frequent_Question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FQ_NO NUMBER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PK</a:t>
                      </a:r>
                      <a:endParaRPr lang="ko-KR" altLang="en-US" sz="1200" dirty="0" smtClean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FQ_CATEGORY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FQ_TITLE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FQ_Contents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48008" y="3861048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cookrecipe_review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SCORE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KR_REVIEW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788024" y="2060848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Recipe_review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SCORE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KR_REVIEW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KR_TITLE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0" y="1527175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자주하는 질문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메뉴별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 리뷰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3568" y="2132856"/>
          <a:ext cx="3672408" cy="3888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238"/>
                <a:gridCol w="1488814"/>
                <a:gridCol w="529356"/>
              </a:tblGrid>
              <a:tr h="367599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COOK_RECIPE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K_CONTENTFILE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K_THUMBFILE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VARCHAR2(2000)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7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0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K_CATEGORY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290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K_SRC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44008" y="2132856"/>
          <a:ext cx="3888432" cy="21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656184"/>
                <a:gridCol w="576064"/>
              </a:tblGrid>
              <a:tr h="3600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COOK_COMMENT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52717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요리톡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3568" y="2492896"/>
          <a:ext cx="3600400" cy="2736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802"/>
                <a:gridCol w="1459621"/>
                <a:gridCol w="518977"/>
              </a:tblGrid>
              <a:tr h="49751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Talk_board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T_WRITER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T_HIT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16016" y="2492896"/>
          <a:ext cx="3816424" cy="2376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110"/>
                <a:gridCol w="1547199"/>
                <a:gridCol w="550115"/>
              </a:tblGrid>
              <a:tr h="50026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Talk_comment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COMMENT_SEQ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COMMENT_COMM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TIMESTAMP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COMMENT_REGDATE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52717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Adobe 고딕 Std B" pitchFamily="34" charset="-127"/>
                <a:ea typeface="Adobe 고딕 Std B" pitchFamily="34" charset="-127"/>
              </a:rPr>
              <a:t>수다톡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83568" y="2420888"/>
          <a:ext cx="3888432" cy="199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46"/>
                <a:gridCol w="1576391"/>
                <a:gridCol w="560495"/>
              </a:tblGrid>
              <a:tr h="426366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FarmInfo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3568" y="4725144"/>
          <a:ext cx="3888432" cy="10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46"/>
                <a:gridCol w="1576391"/>
                <a:gridCol w="560495"/>
              </a:tblGrid>
              <a:tr h="32400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FarmName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788024" y="2420888"/>
          <a:ext cx="3996000" cy="231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1620000"/>
                <a:gridCol w="576000"/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Farm_review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FR_NO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SCORE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FR_REVIEW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FR_TITLE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VARCHAR2(1000)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527175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판매자 재고 정보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판매자 농장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리뷰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11560" y="2204864"/>
          <a:ext cx="3888432" cy="427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883"/>
                <a:gridCol w="1570328"/>
                <a:gridCol w="598221"/>
              </a:tblGrid>
              <a:tr h="373132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Admin_farmer_Order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관리자발주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SEQ_ORDERNUM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FARM_PNAME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ORDERCOUNT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ORDERPRICE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ORDERDATE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ADMIN_ID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ADMIN_OK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</a:tr>
              <a:tr h="373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OKDATE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644008" y="2204864"/>
          <a:ext cx="4032448" cy="2016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1506978"/>
                <a:gridCol w="581254"/>
              </a:tblGrid>
              <a:tr h="424468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StockManage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1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PRODUCT_NAME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PRODUCT_TOTALCOUNT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PRODUCT_FROM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PRODUCT_STATUS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52717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Adobe 고딕 Std B" pitchFamily="34" charset="-127"/>
                <a:ea typeface="Adobe 고딕 Std B" pitchFamily="34" charset="-127"/>
              </a:rPr>
              <a:t>관리자</a:t>
            </a:r>
            <a:r>
              <a:rPr lang="ko-KR" altLang="en-US" b="1" smtClean="0">
                <a:latin typeface="Adobe 고딕 Std B" pitchFamily="34" charset="-127"/>
                <a:ea typeface="Adobe 고딕 Std B" pitchFamily="34" charset="-127"/>
              </a:rPr>
              <a:t>발주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재고관리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3568" y="2060848"/>
          <a:ext cx="3888432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46"/>
                <a:gridCol w="1576391"/>
                <a:gridCol w="560495"/>
              </a:tblGrid>
              <a:tr h="42535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Delivery_to_customer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D_ORDERNUM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FK</a:t>
                      </a:r>
                      <a:endParaRPr lang="ko-KR" altLang="en-US" sz="1200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D_SHIPPING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D_TOTAL_PRICE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PK</a:t>
                      </a:r>
                      <a:endParaRPr lang="ko-KR" altLang="en-US" sz="1200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D_STATUS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313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REGDATE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88024" y="1772816"/>
          <a:ext cx="388843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656184"/>
                <a:gridCol w="576064"/>
              </a:tblGrid>
              <a:tr h="348962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CHECK_OUT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C_ORDERNUM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REG_DATE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C_PRICE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COUNT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C_ADDRESS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C_ZIP_CODE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C_PHONE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VARCHAR2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89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C_STATUS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23728" y="548680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2) DB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테이블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52717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상품 발송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,  </a:t>
            </a:r>
            <a:r>
              <a:rPr lang="ko-KR" altLang="en-US" b="1" dirty="0" smtClean="0">
                <a:latin typeface="Adobe 고딕 Std B" pitchFamily="34" charset="-127"/>
                <a:ea typeface="Adobe 고딕 Std B" pitchFamily="34" charset="-127"/>
              </a:rPr>
              <a:t>구매 테이블</a:t>
            </a:r>
            <a:endParaRPr lang="ko-KR" altLang="en-US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23728" y="54868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단위테스트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89942"/>
              </p:ext>
            </p:extLst>
          </p:nvPr>
        </p:nvGraphicFramePr>
        <p:xfrm>
          <a:off x="179512" y="1628800"/>
          <a:ext cx="8820472" cy="5174926"/>
        </p:xfrm>
        <a:graphic>
          <a:graphicData uri="http://schemas.openxmlformats.org/drawingml/2006/table">
            <a:tbl>
              <a:tblPr/>
              <a:tblGrid>
                <a:gridCol w="221458"/>
                <a:gridCol w="878262"/>
                <a:gridCol w="198744"/>
                <a:gridCol w="971009"/>
                <a:gridCol w="1256823"/>
                <a:gridCol w="1256823"/>
                <a:gridCol w="221458"/>
                <a:gridCol w="757122"/>
                <a:gridCol w="198744"/>
                <a:gridCol w="1101612"/>
                <a:gridCol w="878262"/>
                <a:gridCol w="880155"/>
              </a:tblGrid>
              <a:tr h="128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No.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세부 항목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동작여부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기능문제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보완사항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No.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세부 항목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동작여부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기능문제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보완사항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79385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Main Frame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기본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 상태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Main Frame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기본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로그인 상태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레시피테마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골라담기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레시피테마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요리톡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골라담기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수다톡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요리톡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고객센터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수다톡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안한경우 글쓰기 막기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고객센터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판매자귀농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tip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회원정보수정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판매자귀농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tip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장바구니보기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주문내역조회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아이디찾기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회원탈퇴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비밀번호찾기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장바구니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관리자페이지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레시피상품등록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900" marR="6900" marT="69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판매자페이지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농장이름 등록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골라담기상품등록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판매자귀농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상품정보조회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 상품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재고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레시피재고등록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발주요청내역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재고 조회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발송내역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정산확인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보다 세부적인 항목 추가 필요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판매자귀농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발주하기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판매자발송내역확인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발주요청내역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발송관리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배송현황관리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취소관리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정산관리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15)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SNS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관리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2016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년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월부로 사용금지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900" marR="6900" marT="6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0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2276872"/>
            <a:ext cx="66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단계별 진행사항</a:t>
            </a: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&lt;1~4&gt;</a:t>
            </a:r>
            <a:endParaRPr lang="ko-KR" altLang="en-US" sz="4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63688" y="3429000"/>
            <a:ext cx="6552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1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발주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2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 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요구사항 정의 및 설계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Milestone 3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구현 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단위테스트</a:t>
            </a:r>
            <a:endParaRPr lang="en-US" altLang="ko-KR" sz="24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Milestone 4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단계 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목표달성 점검 및 종료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152400" y="1916832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548680"/>
            <a:ext cx="3594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1) </a:t>
            </a:r>
            <a:r>
              <a:rPr lang="ko-KR" altLang="en-US" sz="2400" b="1" dirty="0" err="1" smtClean="0">
                <a:latin typeface="Adobe 고딕 Std B" pitchFamily="34" charset="-127"/>
                <a:ea typeface="Adobe 고딕 Std B" pitchFamily="34" charset="-127"/>
              </a:rPr>
              <a:t>마일스톤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단계 말 평가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0" y="1556792"/>
            <a:ext cx="8423473" cy="472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9219" name="Picture 3" descr="C:\Users\KOSTA\Desktop\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196904"/>
            <a:ext cx="9144000" cy="466109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7252" y="2875002"/>
            <a:ext cx="19672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4. </a:t>
            </a:r>
            <a:r>
              <a:rPr lang="ko-KR" altLang="en-US" sz="4400" b="1" dirty="0" smtClean="0">
                <a:latin typeface="Adobe 고딕 Std B" pitchFamily="34" charset="-127"/>
                <a:ea typeface="Adobe 고딕 Std B" pitchFamily="34" charset="-127"/>
              </a:rPr>
              <a:t>시연</a:t>
            </a:r>
            <a:endParaRPr lang="en-US" altLang="ko-KR" sz="4400" b="1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7252" y="2875002"/>
            <a:ext cx="21066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4. QNA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45058" name="Picture 2" descr="C:\Users\KOSTA\Desktop\15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DDE5E7"/>
              </a:clrFrom>
              <a:clrTo>
                <a:srgbClr val="DDE5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356992"/>
            <a:ext cx="9144000" cy="350100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0" y="3356992"/>
            <a:ext cx="9144000" cy="35010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7397" y="2564904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4400" b="1" dirty="0" smtClean="0">
                <a:latin typeface="Adobe 고딕 Std B" pitchFamily="34" charset="-127"/>
                <a:ea typeface="Adobe 고딕 Std B" pitchFamily="34" charset="-127"/>
              </a:rPr>
              <a:t>Thank you *_*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pic>
        <p:nvPicPr>
          <p:cNvPr id="6149" name="Picture 5" descr="C:\Users\KOSTA\Desktop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844824"/>
            <a:ext cx="5688632" cy="4499199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1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7504" y="1916832"/>
            <a:ext cx="8856984" cy="4896544"/>
            <a:chOff x="0" y="1124744"/>
            <a:chExt cx="9144000" cy="4896544"/>
          </a:xfrm>
        </p:grpSpPr>
        <p:pic>
          <p:nvPicPr>
            <p:cNvPr id="7170" name="Picture 2" descr="C:\Users\KOSTA\Desktop\6.PNG"/>
            <p:cNvPicPr>
              <a:picLocks noChangeAspect="1" noChangeArrowheads="1"/>
            </p:cNvPicPr>
            <p:nvPr/>
          </p:nvPicPr>
          <p:blipFill>
            <a:blip r:embed="rId2" cstate="print"/>
            <a:srcRect l="8230"/>
            <a:stretch>
              <a:fillRect/>
            </a:stretch>
          </p:blipFill>
          <p:spPr bwMode="auto">
            <a:xfrm>
              <a:off x="0" y="1124744"/>
              <a:ext cx="9144000" cy="4896544"/>
            </a:xfrm>
            <a:prstGeom prst="rect">
              <a:avLst/>
            </a:prstGeom>
            <a:noFill/>
          </p:spPr>
        </p:pic>
        <p:sp>
          <p:nvSpPr>
            <p:cNvPr id="5" name="타원 4"/>
            <p:cNvSpPr/>
            <p:nvPr/>
          </p:nvSpPr>
          <p:spPr>
            <a:xfrm>
              <a:off x="0" y="36450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051718" y="2015262"/>
              <a:ext cx="1152130" cy="333618"/>
              <a:chOff x="2627784" y="1943254"/>
              <a:chExt cx="1069836" cy="33361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627784" y="1988840"/>
                <a:ext cx="792088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761515" y="1943254"/>
                <a:ext cx="9361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Adobe 고딕 Std B" pitchFamily="34" charset="-127"/>
                    <a:ea typeface="Adobe 고딕 Std B" pitchFamily="34" charset="-127"/>
                  </a:rPr>
                  <a:t>더 </a:t>
                </a:r>
                <a:r>
                  <a:rPr lang="ko-KR" altLang="en-US" sz="1100" dirty="0" err="1" smtClean="0">
                    <a:latin typeface="Adobe 고딕 Std B" pitchFamily="34" charset="-127"/>
                    <a:ea typeface="Adobe 고딕 Std B" pitchFamily="34" charset="-127"/>
                  </a:rPr>
                  <a:t>셰프가</a:t>
                </a:r>
                <a:endParaRPr lang="ko-KR" altLang="en-US" sz="1100" dirty="0">
                  <a:latin typeface="Adobe 고딕 Std B" pitchFamily="34" charset="-127"/>
                  <a:ea typeface="Adobe 고딕 Std B" pitchFamily="34" charset="-127"/>
                </a:endParaRPr>
              </a:p>
            </p:txBody>
          </p:sp>
        </p:grpSp>
      </p:grpSp>
      <p:sp>
        <p:nvSpPr>
          <p:cNvPr id="12" name="타원 11"/>
          <p:cNvSpPr/>
          <p:nvPr/>
        </p:nvSpPr>
        <p:spPr>
          <a:xfrm>
            <a:off x="179512" y="4293096"/>
            <a:ext cx="2664296" cy="16561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25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79712" y="1916832"/>
            <a:ext cx="4608512" cy="4077072"/>
            <a:chOff x="2072532" y="-6572"/>
            <a:chExt cx="5091756" cy="4659708"/>
          </a:xfrm>
        </p:grpSpPr>
        <p:pic>
          <p:nvPicPr>
            <p:cNvPr id="32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3" cstate="print">
              <a:lum bright="-58000"/>
            </a:blip>
            <a:srcRect/>
            <a:stretch>
              <a:fillRect/>
            </a:stretch>
          </p:blipFill>
          <p:spPr bwMode="auto">
            <a:xfrm>
              <a:off x="2072532" y="-6572"/>
              <a:ext cx="5091756" cy="46597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3526046" y="1772816"/>
              <a:ext cx="2683538" cy="738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  <a:latin typeface="Viner Hand ITC" pitchFamily="66" charset="0"/>
                </a:rPr>
                <a:t>The chef</a:t>
              </a:r>
              <a:endParaRPr lang="ko-KR" altLang="en-US" sz="3600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3528" y="3717032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“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나도 해볼 수 있겠다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”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67544" y="4869160"/>
            <a:ext cx="2204450" cy="1008112"/>
            <a:chOff x="611560" y="4797152"/>
            <a:chExt cx="2204450" cy="1008112"/>
          </a:xfrm>
        </p:grpSpPr>
        <p:sp>
          <p:nvSpPr>
            <p:cNvPr id="35" name="TextBox 34"/>
            <p:cNvSpPr txBox="1"/>
            <p:nvPr/>
          </p:nvSpPr>
          <p:spPr>
            <a:xfrm>
              <a:off x="689051" y="4912712"/>
              <a:ext cx="20457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맞벌이 부부</a:t>
              </a:r>
              <a:r>
                <a:rPr lang="en-US" altLang="ko-KR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,</a:t>
              </a:r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1</a:t>
              </a:r>
              <a:r>
                <a:rPr lang="ko-KR" altLang="en-US" sz="1600" dirty="0" smtClean="0">
                  <a:solidFill>
                    <a:srgbClr val="EC6E20"/>
                  </a:solidFill>
                  <a:latin typeface="휴먼모음T" pitchFamily="18" charset="-127"/>
                  <a:ea typeface="휴먼모음T" pitchFamily="18" charset="-127"/>
                </a:rPr>
                <a:t>인 가구</a:t>
              </a:r>
              <a:endParaRPr lang="en-US" altLang="ko-KR" sz="1600" dirty="0" smtClean="0">
                <a:solidFill>
                  <a:srgbClr val="EC6E20"/>
                </a:solidFill>
                <a:latin typeface="휴먼모음T" pitchFamily="18" charset="-127"/>
                <a:ea typeface="휴먼모음T" pitchFamily="18" charset="-127"/>
              </a:endParaRPr>
            </a:p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</a:b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1560" y="5229200"/>
              <a:ext cx="2204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간편한 요리 과정으로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손쉽게 요리를 도와드립니다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267744" y="4797152"/>
              <a:ext cx="3600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71" name="Picture 3" descr="C:\Users\KOSTA\Desktop\1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132856"/>
            <a:ext cx="6444208" cy="4725144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0192" y="14857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Kosta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Viner Hand ITC" pitchFamily="66" charset="0"/>
                <a:ea typeface="HY강B" pitchFamily="18" charset="-127"/>
                <a:cs typeface="Tahoma" pitchFamily="34" charset="0"/>
              </a:rPr>
              <a:t>  project 02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Viner Hand ITC" pitchFamily="66" charset="0"/>
              <a:ea typeface="HY강B" pitchFamily="18" charset="-127"/>
              <a:cs typeface="Tahoma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2400" y="1844824"/>
            <a:ext cx="8991600" cy="4445496"/>
            <a:chOff x="152400" y="1844824"/>
            <a:chExt cx="8991600" cy="4445496"/>
          </a:xfrm>
        </p:grpSpPr>
        <p:sp>
          <p:nvSpPr>
            <p:cNvPr id="7" name="타원 6"/>
            <p:cNvSpPr/>
            <p:nvPr/>
          </p:nvSpPr>
          <p:spPr>
            <a:xfrm>
              <a:off x="152400" y="4634136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475656" y="1844824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479704" y="2276872"/>
              <a:ext cx="2664296" cy="16561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268369" y="-243408"/>
            <a:ext cx="3040169" cy="1988840"/>
            <a:chOff x="2771066" y="867413"/>
            <a:chExt cx="3358959" cy="2273056"/>
          </a:xfrm>
        </p:grpSpPr>
        <p:pic>
          <p:nvPicPr>
            <p:cNvPr id="14" name="Picture 4" descr="C:\Users\KOSTA\Desktop\tools_frying_pan.png"/>
            <p:cNvPicPr>
              <a:picLocks noChangeAspect="1" noChangeArrowheads="1"/>
            </p:cNvPicPr>
            <p:nvPr/>
          </p:nvPicPr>
          <p:blipFill>
            <a:blip r:embed="rId2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2771066" y="867413"/>
              <a:ext cx="2483814" cy="22730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3446487" y="1690396"/>
              <a:ext cx="2683538" cy="422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Viner Hand ITC" pitchFamily="66" charset="0"/>
                </a:rPr>
                <a:t>The </a:t>
              </a:r>
              <a:r>
                <a:rPr lang="en-US" altLang="ko-KR" b="1" dirty="0" smtClean="0">
                  <a:solidFill>
                    <a:schemeClr val="bg1"/>
                  </a:solidFill>
                  <a:latin typeface="Viner Hand ITC" pitchFamily="66" charset="0"/>
                </a:rPr>
                <a:t>chef</a:t>
              </a:r>
              <a:endParaRPr lang="ko-KR" altLang="en-US" b="1" dirty="0">
                <a:solidFill>
                  <a:schemeClr val="bg1"/>
                </a:solidFill>
                <a:latin typeface="Viner Hand ITC" pitchFamily="66" charset="0"/>
              </a:endParaRPr>
            </a:p>
          </p:txBody>
        </p:sp>
      </p:grpSp>
      <p:pic>
        <p:nvPicPr>
          <p:cNvPr id="8202" name="Picture 10" descr="C:\Users\KOSTA\Desktop\10.PNG"/>
          <p:cNvPicPr>
            <a:picLocks noChangeAspect="1" noChangeArrowheads="1"/>
          </p:cNvPicPr>
          <p:nvPr/>
        </p:nvPicPr>
        <p:blipFill>
          <a:blip r:embed="rId3" cstate="print"/>
          <a:srcRect r="38266"/>
          <a:stretch>
            <a:fillRect/>
          </a:stretch>
        </p:blipFill>
        <p:spPr bwMode="auto">
          <a:xfrm>
            <a:off x="0" y="2852936"/>
            <a:ext cx="5724128" cy="4005064"/>
          </a:xfrm>
          <a:prstGeom prst="rect">
            <a:avLst/>
          </a:prstGeom>
          <a:noFill/>
        </p:spPr>
      </p:pic>
      <p:grpSp>
        <p:nvGrpSpPr>
          <p:cNvPr id="29" name="그룹 28"/>
          <p:cNvGrpSpPr/>
          <p:nvPr/>
        </p:nvGrpSpPr>
        <p:grpSpPr>
          <a:xfrm>
            <a:off x="5234216" y="2803574"/>
            <a:ext cx="2506136" cy="409402"/>
            <a:chOff x="4350542" y="2699628"/>
            <a:chExt cx="2506136" cy="409402"/>
          </a:xfrm>
        </p:grpSpPr>
        <p:sp>
          <p:nvSpPr>
            <p:cNvPr id="25" name="TextBox 24"/>
            <p:cNvSpPr txBox="1"/>
            <p:nvPr/>
          </p:nvSpPr>
          <p:spPr>
            <a:xfrm>
              <a:off x="5498614" y="2699628"/>
              <a:ext cx="1358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휴먼모음T" pitchFamily="18" charset="-127"/>
                  <a:ea typeface="휴먼모음T" pitchFamily="18" charset="-127"/>
                </a:rPr>
                <a:t>의 신선식품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0542" y="2708920"/>
              <a:ext cx="1188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휴먼모음T" pitchFamily="18" charset="-127"/>
                  <a:ea typeface="휴먼모음T" pitchFamily="18" charset="-127"/>
                </a:rPr>
                <a:t>The chef</a:t>
              </a:r>
              <a:endParaRPr lang="ko-KR" altLang="en-US" sz="2000" b="1" dirty="0"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508104" y="3356992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농가에서 직접 수확한 농산품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8104" y="378904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‘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함께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나누고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소통하자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’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8203" name="Picture 11" descr="C:\Users\KOSTA\Desktop\11.PNG"/>
          <p:cNvPicPr>
            <a:picLocks noChangeAspect="1" noChangeArrowheads="1"/>
          </p:cNvPicPr>
          <p:nvPr/>
        </p:nvPicPr>
        <p:blipFill>
          <a:blip r:embed="rId4" cstate="print"/>
          <a:srcRect l="6707"/>
          <a:stretch>
            <a:fillRect/>
          </a:stretch>
        </p:blipFill>
        <p:spPr bwMode="auto">
          <a:xfrm>
            <a:off x="827584" y="2924944"/>
            <a:ext cx="3744416" cy="343233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508104" y="465313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귀농 </a:t>
            </a:r>
            <a:r>
              <a:rPr lang="en-US" altLang="ko-KR" dirty="0" smtClean="0">
                <a:latin typeface="휴먼모음T" pitchFamily="18" charset="-127"/>
                <a:ea typeface="휴먼모음T" pitchFamily="18" charset="-127"/>
              </a:rPr>
              <a:t>Tip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08104" y="4221088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dirty="0" smtClean="0">
                <a:latin typeface="휴먼모음T" pitchFamily="18" charset="-127"/>
                <a:ea typeface="휴먼모음T" pitchFamily="18" charset="-127"/>
              </a:rPr>
              <a:t>귀농 농가들의 신선한 농산물</a:t>
            </a:r>
            <a:endParaRPr lang="ko-KR" altLang="en-US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3728" y="548680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기획의도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계속</a:t>
            </a:r>
            <a:r>
              <a:rPr lang="en-US" altLang="ko-KR" sz="24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ko-KR" altLang="en-US" sz="2400" b="1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2835</Words>
  <Application>Microsoft Office PowerPoint</Application>
  <PresentationFormat>화면 슬라이드 쇼(4:3)</PresentationFormat>
  <Paragraphs>1213</Paragraphs>
  <Slides>62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KOSTA</dc:creator>
  <cp:lastModifiedBy>LHS</cp:lastModifiedBy>
  <cp:revision>149</cp:revision>
  <dcterms:created xsi:type="dcterms:W3CDTF">2016-06-01T10:13:19Z</dcterms:created>
  <dcterms:modified xsi:type="dcterms:W3CDTF">2016-06-16T00:54:07Z</dcterms:modified>
</cp:coreProperties>
</file>